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fr-FR"/>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0" d="100"/>
          <a:sy n="20" d="100"/>
        </p:scale>
        <p:origin x="194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smtClean="0"/>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ED5E2A2-1AAE-48B8-989B-78A268E52B3F}"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354745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ED5E2A2-1AAE-48B8-989B-78A268E52B3F}"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382571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ED5E2A2-1AAE-48B8-989B-78A268E52B3F}"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211627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ED5E2A2-1AAE-48B8-989B-78A268E52B3F}"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149146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smtClean="0"/>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ED5E2A2-1AAE-48B8-989B-78A268E52B3F}" type="datetimeFigureOut">
              <a:rPr lang="fr-FR" smtClean="0"/>
              <a:t>18/01/2022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3388901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ED5E2A2-1AAE-48B8-989B-78A268E52B3F}" type="datetimeFigureOut">
              <a:rPr lang="fr-FR" smtClean="0"/>
              <a:t>18/01/2022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1444408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smtClean="0"/>
              <a:t>Modifiez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smtClean="0"/>
              <a:t>Modifiez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ED5E2A2-1AAE-48B8-989B-78A268E52B3F}" type="datetimeFigureOut">
              <a:rPr lang="fr-FR" smtClean="0"/>
              <a:t>18/01/2022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52424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ED5E2A2-1AAE-48B8-989B-78A268E52B3F}" type="datetimeFigureOut">
              <a:rPr lang="fr-FR" smtClean="0"/>
              <a:t>18/01/2022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246445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5E2A2-1AAE-48B8-989B-78A268E52B3F}" type="datetimeFigureOut">
              <a:rPr lang="fr-FR" smtClean="0"/>
              <a:t>18/01/2022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939233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smtClean="0"/>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ED5E2A2-1AAE-48B8-989B-78A268E52B3F}" type="datetimeFigureOut">
              <a:rPr lang="fr-FR" smtClean="0"/>
              <a:t>18/01/2022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386839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ED5E2A2-1AAE-48B8-989B-78A268E52B3F}" type="datetimeFigureOut">
              <a:rPr lang="fr-FR" smtClean="0"/>
              <a:t>18/01/2022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662A32C-17AD-4AB1-AC98-2B072A57F571}" type="slidenum">
              <a:rPr lang="fr-FR" smtClean="0"/>
              <a:t>‹N°›</a:t>
            </a:fld>
            <a:endParaRPr lang="fr-FR"/>
          </a:p>
        </p:txBody>
      </p:sp>
    </p:spTree>
    <p:extLst>
      <p:ext uri="{BB962C8B-B14F-4D97-AF65-F5344CB8AC3E}">
        <p14:creationId xmlns:p14="http://schemas.microsoft.com/office/powerpoint/2010/main" val="151198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ED5E2A2-1AAE-48B8-989B-78A268E52B3F}" type="datetimeFigureOut">
              <a:rPr lang="fr-FR" smtClean="0"/>
              <a:t>18/01/2022</a:t>
            </a:fld>
            <a:endParaRPr lang="fr-FR"/>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662A32C-17AD-4AB1-AC98-2B072A57F571}" type="slidenum">
              <a:rPr lang="fr-FR" smtClean="0"/>
              <a:t>‹N°›</a:t>
            </a:fld>
            <a:endParaRPr lang="fr-FR"/>
          </a:p>
        </p:txBody>
      </p:sp>
    </p:spTree>
    <p:extLst>
      <p:ext uri="{BB962C8B-B14F-4D97-AF65-F5344CB8AC3E}">
        <p14:creationId xmlns:p14="http://schemas.microsoft.com/office/powerpoint/2010/main" val="681391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4639030" y="30278214"/>
            <a:ext cx="15389722" cy="124377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14625637" y="27402859"/>
            <a:ext cx="15403116" cy="1074745"/>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p:cNvSpPr/>
          <p:nvPr/>
        </p:nvSpPr>
        <p:spPr>
          <a:xfrm>
            <a:off x="14551904" y="20156805"/>
            <a:ext cx="15547096" cy="1186915"/>
          </a:xfrm>
          <a:prstGeom prst="rect">
            <a:avLst/>
          </a:prstGeom>
          <a:solidFill>
            <a:srgbClr val="FF0000"/>
          </a:solid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31" name="Rectangle 30"/>
          <p:cNvSpPr/>
          <p:nvPr/>
        </p:nvSpPr>
        <p:spPr>
          <a:xfrm>
            <a:off x="14551903" y="6962806"/>
            <a:ext cx="15547097" cy="1050759"/>
          </a:xfrm>
          <a:prstGeom prst="rect">
            <a:avLst/>
          </a:prstGeom>
          <a:ln>
            <a:solidFill>
              <a:schemeClr val="tx1"/>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0" name="Rectangle 29"/>
          <p:cNvSpPr/>
          <p:nvPr/>
        </p:nvSpPr>
        <p:spPr>
          <a:xfrm>
            <a:off x="0" y="31631474"/>
            <a:ext cx="13904148" cy="993332"/>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fr-FR"/>
          </a:p>
        </p:txBody>
      </p:sp>
      <p:sp>
        <p:nvSpPr>
          <p:cNvPr id="29" name="Rectangle 28"/>
          <p:cNvSpPr/>
          <p:nvPr/>
        </p:nvSpPr>
        <p:spPr>
          <a:xfrm>
            <a:off x="-4765" y="22299427"/>
            <a:ext cx="14098193" cy="10221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28" name="Rectangle 27"/>
          <p:cNvSpPr/>
          <p:nvPr/>
        </p:nvSpPr>
        <p:spPr>
          <a:xfrm>
            <a:off x="0" y="6989277"/>
            <a:ext cx="13904148" cy="10242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7" name="Rectangle 26"/>
          <p:cNvSpPr/>
          <p:nvPr/>
        </p:nvSpPr>
        <p:spPr>
          <a:xfrm>
            <a:off x="79174" y="75981"/>
            <a:ext cx="30196040" cy="2636521"/>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 name="ZoneTexte 3"/>
          <p:cNvSpPr txBox="1"/>
          <p:nvPr/>
        </p:nvSpPr>
        <p:spPr>
          <a:xfrm>
            <a:off x="-4765" y="-31027"/>
            <a:ext cx="30279978" cy="2862322"/>
          </a:xfrm>
          <a:prstGeom prst="rect">
            <a:avLst/>
          </a:prstGeom>
          <a:noFill/>
        </p:spPr>
        <p:txBody>
          <a:bodyPr wrap="square" rtlCol="0">
            <a:spAutoFit/>
          </a:bodyPr>
          <a:lstStyle/>
          <a:p>
            <a:pPr algn="ctr"/>
            <a:r>
              <a:rPr lang="fr-SN" sz="9000" b="1" dirty="0">
                <a:latin typeface="Times New Roman" panose="02020603050405020304" pitchFamily="18" charset="0"/>
                <a:cs typeface="Times New Roman" panose="02020603050405020304" pitchFamily="18" charset="0"/>
              </a:rPr>
              <a:t>i</a:t>
            </a:r>
            <a:r>
              <a:rPr lang="fr-SN" sz="9000" b="1" dirty="0" smtClean="0">
                <a:latin typeface="Times New Roman" panose="02020603050405020304" pitchFamily="18" charset="0"/>
                <a:cs typeface="Times New Roman" panose="02020603050405020304" pitchFamily="18" charset="0"/>
              </a:rPr>
              <a:t>-DARTS: Improving Differentiable Architecture Search by using graph and few-</a:t>
            </a:r>
            <a:r>
              <a:rPr lang="fr-SN" sz="9000" b="1" dirty="0" err="1" smtClean="0">
                <a:latin typeface="Times New Roman" panose="02020603050405020304" pitchFamily="18" charset="0"/>
                <a:cs typeface="Times New Roman" panose="02020603050405020304" pitchFamily="18" charset="0"/>
              </a:rPr>
              <a:t>shot</a:t>
            </a:r>
            <a:r>
              <a:rPr lang="fr-SN" sz="9000" b="1" dirty="0" smtClean="0">
                <a:latin typeface="Times New Roman" panose="02020603050405020304" pitchFamily="18" charset="0"/>
                <a:cs typeface="Times New Roman" panose="02020603050405020304" pitchFamily="18" charset="0"/>
              </a:rPr>
              <a:t> learning</a:t>
            </a:r>
            <a:endParaRPr lang="fr-FR" sz="9000" b="1" dirty="0">
              <a:latin typeface="Times New Roman" panose="02020603050405020304" pitchFamily="18" charset="0"/>
              <a:cs typeface="Times New Roman" panose="02020603050405020304" pitchFamily="18" charset="0"/>
            </a:endParaRPr>
          </a:p>
        </p:txBody>
      </p:sp>
      <p:sp>
        <p:nvSpPr>
          <p:cNvPr id="5" name="ZoneTexte 4"/>
          <p:cNvSpPr txBox="1"/>
          <p:nvPr/>
        </p:nvSpPr>
        <p:spPr>
          <a:xfrm>
            <a:off x="-4765" y="6844013"/>
            <a:ext cx="14358937" cy="1169551"/>
          </a:xfrm>
          <a:prstGeom prst="rect">
            <a:avLst/>
          </a:prstGeom>
          <a:noFill/>
        </p:spPr>
        <p:txBody>
          <a:bodyPr wrap="square" rtlCol="0">
            <a:spAutoFit/>
          </a:bodyPr>
          <a:lstStyle/>
          <a:p>
            <a:r>
              <a:rPr lang="fr-SN" sz="7000" b="1" dirty="0" smtClean="0">
                <a:latin typeface="Times New Roman" panose="02020603050405020304" pitchFamily="18" charset="0"/>
                <a:cs typeface="Times New Roman" panose="02020603050405020304" pitchFamily="18" charset="0"/>
              </a:rPr>
              <a:t>ABSTRACT</a:t>
            </a:r>
            <a:endParaRPr lang="fr-FR" sz="7000" b="1" dirty="0">
              <a:latin typeface="Times New Roman" panose="02020603050405020304" pitchFamily="18" charset="0"/>
              <a:cs typeface="Times New Roman" panose="02020603050405020304" pitchFamily="18" charset="0"/>
            </a:endParaRPr>
          </a:p>
        </p:txBody>
      </p:sp>
      <p:sp>
        <p:nvSpPr>
          <p:cNvPr id="6" name="ZoneTexte 5"/>
          <p:cNvSpPr txBox="1"/>
          <p:nvPr/>
        </p:nvSpPr>
        <p:spPr>
          <a:xfrm>
            <a:off x="14639030" y="20156806"/>
            <a:ext cx="14358937" cy="1169551"/>
          </a:xfrm>
          <a:prstGeom prst="rect">
            <a:avLst/>
          </a:prstGeom>
          <a:noFill/>
        </p:spPr>
        <p:txBody>
          <a:bodyPr wrap="square" rtlCol="0">
            <a:spAutoFit/>
          </a:bodyPr>
          <a:lstStyle/>
          <a:p>
            <a:r>
              <a:rPr lang="fr-SN" sz="7000" b="1" dirty="0" smtClean="0">
                <a:latin typeface="Times New Roman" panose="02020603050405020304" pitchFamily="18" charset="0"/>
                <a:cs typeface="Times New Roman" panose="02020603050405020304" pitchFamily="18" charset="0"/>
              </a:rPr>
              <a:t>IV. CONCLUSION </a:t>
            </a:r>
            <a:endParaRPr lang="fr-FR" sz="7000" b="1" dirty="0">
              <a:latin typeface="Times New Roman" panose="02020603050405020304" pitchFamily="18" charset="0"/>
              <a:cs typeface="Times New Roman" panose="02020603050405020304" pitchFamily="18" charset="0"/>
            </a:endParaRPr>
          </a:p>
        </p:txBody>
      </p:sp>
      <p:sp>
        <p:nvSpPr>
          <p:cNvPr id="8" name="ZoneTexte 7"/>
          <p:cNvSpPr txBox="1"/>
          <p:nvPr/>
        </p:nvSpPr>
        <p:spPr>
          <a:xfrm>
            <a:off x="79173" y="31455255"/>
            <a:ext cx="14358937" cy="1169551"/>
          </a:xfrm>
          <a:prstGeom prst="rect">
            <a:avLst/>
          </a:prstGeom>
          <a:noFill/>
        </p:spPr>
        <p:txBody>
          <a:bodyPr wrap="square" rtlCol="0">
            <a:spAutoFit/>
          </a:bodyPr>
          <a:lstStyle/>
          <a:p>
            <a:r>
              <a:rPr lang="fr-SN" sz="7000" b="1" dirty="0" smtClean="0">
                <a:latin typeface="Times New Roman" panose="02020603050405020304" pitchFamily="18" charset="0"/>
                <a:cs typeface="Times New Roman" panose="02020603050405020304" pitchFamily="18" charset="0"/>
              </a:rPr>
              <a:t>II. PROPOSED METHOD</a:t>
            </a:r>
            <a:endParaRPr lang="fr-FR" sz="7000" b="1" dirty="0">
              <a:latin typeface="Times New Roman" panose="02020603050405020304" pitchFamily="18" charset="0"/>
              <a:cs typeface="Times New Roman" panose="02020603050405020304" pitchFamily="18" charset="0"/>
            </a:endParaRPr>
          </a:p>
        </p:txBody>
      </p:sp>
      <p:sp>
        <p:nvSpPr>
          <p:cNvPr id="10" name="ZoneTexte 9"/>
          <p:cNvSpPr txBox="1"/>
          <p:nvPr/>
        </p:nvSpPr>
        <p:spPr>
          <a:xfrm>
            <a:off x="14639030" y="6844013"/>
            <a:ext cx="16273463" cy="1169551"/>
          </a:xfrm>
          <a:prstGeom prst="rect">
            <a:avLst/>
          </a:prstGeom>
          <a:noFill/>
        </p:spPr>
        <p:txBody>
          <a:bodyPr wrap="square" rtlCol="0">
            <a:spAutoFit/>
          </a:bodyPr>
          <a:lstStyle/>
          <a:p>
            <a:r>
              <a:rPr lang="fr-SN" sz="7000" b="1" dirty="0" smtClean="0">
                <a:latin typeface="Times New Roman" panose="02020603050405020304" pitchFamily="18" charset="0"/>
                <a:cs typeface="Times New Roman" panose="02020603050405020304" pitchFamily="18" charset="0"/>
              </a:rPr>
              <a:t>III. EXPERIMENTS AND RESULTS</a:t>
            </a:r>
            <a:endParaRPr lang="fr-FR" sz="7000" b="1" dirty="0">
              <a:latin typeface="Times New Roman" panose="02020603050405020304" pitchFamily="18" charset="0"/>
              <a:cs typeface="Times New Roman" panose="02020603050405020304" pitchFamily="18" charset="0"/>
            </a:endParaRPr>
          </a:p>
        </p:txBody>
      </p:sp>
      <p:sp>
        <p:nvSpPr>
          <p:cNvPr id="11" name="ZoneTexte 10"/>
          <p:cNvSpPr txBox="1"/>
          <p:nvPr/>
        </p:nvSpPr>
        <p:spPr>
          <a:xfrm>
            <a:off x="78579" y="22152028"/>
            <a:ext cx="14358937" cy="1169551"/>
          </a:xfrm>
          <a:prstGeom prst="rect">
            <a:avLst/>
          </a:prstGeom>
          <a:noFill/>
        </p:spPr>
        <p:txBody>
          <a:bodyPr wrap="square" rtlCol="0">
            <a:spAutoFit/>
          </a:bodyPr>
          <a:lstStyle/>
          <a:p>
            <a:r>
              <a:rPr lang="fr-SN" sz="7000" b="1" dirty="0" smtClean="0">
                <a:latin typeface="Times New Roman" panose="02020603050405020304" pitchFamily="18" charset="0"/>
                <a:cs typeface="Times New Roman" panose="02020603050405020304" pitchFamily="18" charset="0"/>
              </a:rPr>
              <a:t>I.</a:t>
            </a:r>
            <a:r>
              <a:rPr lang="fr-SN" sz="7000" dirty="0" smtClean="0">
                <a:latin typeface="Times New Roman" panose="02020603050405020304" pitchFamily="18" charset="0"/>
                <a:cs typeface="Times New Roman" panose="02020603050405020304" pitchFamily="18" charset="0"/>
              </a:rPr>
              <a:t> </a:t>
            </a:r>
            <a:r>
              <a:rPr lang="fr-SN" sz="7000" b="1" dirty="0" smtClean="0">
                <a:latin typeface="Times New Roman" panose="02020603050405020304" pitchFamily="18" charset="0"/>
                <a:cs typeface="Times New Roman" panose="02020603050405020304" pitchFamily="18" charset="0"/>
              </a:rPr>
              <a:t>INTRODUCTION</a:t>
            </a:r>
            <a:endParaRPr lang="fr-FR" sz="7000" b="1" dirty="0">
              <a:latin typeface="Times New Roman" panose="02020603050405020304" pitchFamily="18" charset="0"/>
              <a:cs typeface="Times New Roman" panose="02020603050405020304" pitchFamily="18" charset="0"/>
            </a:endParaRPr>
          </a:p>
        </p:txBody>
      </p:sp>
      <p:sp>
        <p:nvSpPr>
          <p:cNvPr id="12" name="ZoneTexte 11"/>
          <p:cNvSpPr txBox="1"/>
          <p:nvPr/>
        </p:nvSpPr>
        <p:spPr>
          <a:xfrm>
            <a:off x="14857869" y="27342515"/>
            <a:ext cx="14358937" cy="1169551"/>
          </a:xfrm>
          <a:prstGeom prst="rect">
            <a:avLst/>
          </a:prstGeom>
          <a:noFill/>
        </p:spPr>
        <p:txBody>
          <a:bodyPr wrap="square" rtlCol="0">
            <a:spAutoFit/>
          </a:bodyPr>
          <a:lstStyle/>
          <a:p>
            <a:r>
              <a:rPr lang="fr-SN" sz="7000" b="1" dirty="0" smtClean="0">
                <a:latin typeface="Times New Roman" panose="02020603050405020304" pitchFamily="18" charset="0"/>
                <a:cs typeface="Times New Roman" panose="02020603050405020304" pitchFamily="18" charset="0"/>
              </a:rPr>
              <a:t>ACKNOWLEDGEMENT</a:t>
            </a:r>
            <a:endParaRPr lang="fr-FR" sz="7000" b="1" dirty="0">
              <a:latin typeface="Times New Roman" panose="02020603050405020304" pitchFamily="18" charset="0"/>
              <a:cs typeface="Times New Roman" panose="02020603050405020304" pitchFamily="18" charset="0"/>
            </a:endParaRPr>
          </a:p>
        </p:txBody>
      </p:sp>
      <p:sp>
        <p:nvSpPr>
          <p:cNvPr id="13" name="ZoneTexte 12"/>
          <p:cNvSpPr txBox="1"/>
          <p:nvPr/>
        </p:nvSpPr>
        <p:spPr>
          <a:xfrm>
            <a:off x="14857869" y="30312699"/>
            <a:ext cx="15649576" cy="1169551"/>
          </a:xfrm>
          <a:prstGeom prst="rect">
            <a:avLst/>
          </a:prstGeom>
          <a:noFill/>
        </p:spPr>
        <p:txBody>
          <a:bodyPr wrap="square" rtlCol="0">
            <a:spAutoFit/>
          </a:bodyPr>
          <a:lstStyle/>
          <a:p>
            <a:r>
              <a:rPr lang="fr-SN" sz="7000" b="1" dirty="0" smtClean="0">
                <a:latin typeface="Times New Roman" panose="02020603050405020304" pitchFamily="18" charset="0"/>
                <a:cs typeface="Times New Roman" panose="02020603050405020304" pitchFamily="18" charset="0"/>
              </a:rPr>
              <a:t>REFERENCES</a:t>
            </a:r>
            <a:endParaRPr lang="fr-FR" sz="7000" b="1" dirty="0">
              <a:latin typeface="Times New Roman" panose="02020603050405020304" pitchFamily="18" charset="0"/>
              <a:cs typeface="Times New Roman" panose="02020603050405020304" pitchFamily="18" charset="0"/>
            </a:endParaRPr>
          </a:p>
        </p:txBody>
      </p:sp>
      <p:sp>
        <p:nvSpPr>
          <p:cNvPr id="14" name="ZoneTexte 13"/>
          <p:cNvSpPr txBox="1"/>
          <p:nvPr/>
        </p:nvSpPr>
        <p:spPr>
          <a:xfrm>
            <a:off x="14952802" y="28640117"/>
            <a:ext cx="14920913" cy="1569660"/>
          </a:xfrm>
          <a:prstGeom prst="rect">
            <a:avLst/>
          </a:prstGeom>
          <a:noFill/>
        </p:spPr>
        <p:txBody>
          <a:bodyPr wrap="square" rtlCol="0">
            <a:spAutoFit/>
          </a:bodyPr>
          <a:lstStyle/>
          <a:p>
            <a:pPr algn="just">
              <a:spcAft>
                <a:spcPts val="0"/>
              </a:spcAft>
            </a:pPr>
            <a:r>
              <a:rPr lang="en-US" sz="4800" dirty="0" smtClean="0">
                <a:effectLst/>
                <a:latin typeface="Times New Roman" panose="02020603050405020304" pitchFamily="18" charset="0"/>
                <a:ea typeface="SimSun" panose="02010600030101010101" pitchFamily="2" charset="-122"/>
              </a:rPr>
              <a:t>The authors would like to thank </a:t>
            </a:r>
            <a:r>
              <a:rPr lang="en-US" sz="4800" dirty="0" err="1" smtClean="0">
                <a:effectLst/>
                <a:latin typeface="Times New Roman" panose="02020603050405020304" pitchFamily="18" charset="0"/>
                <a:ea typeface="SimSun" panose="02010600030101010101" pitchFamily="2" charset="-122"/>
              </a:rPr>
              <a:t>Zhangzhida</a:t>
            </a:r>
            <a:r>
              <a:rPr lang="en-US" sz="4800" dirty="0" smtClean="0">
                <a:effectLst/>
                <a:latin typeface="Times New Roman" panose="02020603050405020304" pitchFamily="18" charset="0"/>
                <a:ea typeface="SimSun" panose="02010600030101010101" pitchFamily="2" charset="-122"/>
              </a:rPr>
              <a:t> and </a:t>
            </a:r>
            <a:r>
              <a:rPr lang="en-US" sz="4800" dirty="0" err="1" smtClean="0">
                <a:effectLst/>
                <a:latin typeface="Times New Roman" panose="02020603050405020304" pitchFamily="18" charset="0"/>
                <a:ea typeface="SimSun" panose="02010600030101010101" pitchFamily="2" charset="-122"/>
              </a:rPr>
              <a:t>Mohameth</a:t>
            </a:r>
            <a:r>
              <a:rPr lang="en-US" sz="4800" dirty="0" smtClean="0">
                <a:effectLst/>
                <a:latin typeface="Times New Roman" panose="02020603050405020304" pitchFamily="18" charset="0"/>
                <a:ea typeface="SimSun" panose="02010600030101010101" pitchFamily="2" charset="-122"/>
              </a:rPr>
              <a:t> Faye for useful discussions. </a:t>
            </a:r>
            <a:endParaRPr lang="fr-FR" sz="4800" dirty="0">
              <a:effectLst/>
              <a:latin typeface="Times New Roman" panose="02020603050405020304" pitchFamily="18" charset="0"/>
              <a:ea typeface="SimSun" panose="02010600030101010101" pitchFamily="2" charset="-122"/>
            </a:endParaRPr>
          </a:p>
        </p:txBody>
      </p:sp>
      <p:sp>
        <p:nvSpPr>
          <p:cNvPr id="15" name="ZoneTexte 14"/>
          <p:cNvSpPr txBox="1"/>
          <p:nvPr/>
        </p:nvSpPr>
        <p:spPr>
          <a:xfrm>
            <a:off x="14625636" y="31631474"/>
            <a:ext cx="15649577" cy="11172289"/>
          </a:xfrm>
          <a:prstGeom prst="rect">
            <a:avLst/>
          </a:prstGeom>
          <a:noFill/>
        </p:spPr>
        <p:txBody>
          <a:bodyPr wrap="square" rtlCol="0">
            <a:spAutoFit/>
          </a:bodyPr>
          <a:lstStyle/>
          <a:p>
            <a:pPr marL="406400" indent="-406400" algn="just">
              <a:spcAft>
                <a:spcPts val="0"/>
              </a:spcAft>
            </a:pPr>
            <a:r>
              <a:rPr lang="en-US" sz="4000" dirty="0" smtClean="0">
                <a:effectLst/>
                <a:latin typeface="Times New Roman" panose="02020603050405020304" pitchFamily="18" charset="0"/>
                <a:ea typeface="SimSun" panose="02010600030101010101" pitchFamily="2" charset="-122"/>
              </a:rPr>
              <a:t>[1] H. Liu, K. </a:t>
            </a:r>
            <a:r>
              <a:rPr lang="en-US" sz="4000" dirty="0" err="1" smtClean="0">
                <a:effectLst/>
                <a:latin typeface="Times New Roman" panose="02020603050405020304" pitchFamily="18" charset="0"/>
                <a:ea typeface="SimSun" panose="02010600030101010101" pitchFamily="2" charset="-122"/>
              </a:rPr>
              <a:t>Simonyan</a:t>
            </a:r>
            <a:r>
              <a:rPr lang="en-US" sz="4000" dirty="0" smtClean="0">
                <a:effectLst/>
                <a:latin typeface="Times New Roman" panose="02020603050405020304" pitchFamily="18" charset="0"/>
                <a:ea typeface="SimSun" panose="02010600030101010101" pitchFamily="2" charset="-122"/>
              </a:rPr>
              <a:t>, and Y. Yang, “DARTS: Differentiable architecture search,” </a:t>
            </a:r>
            <a:r>
              <a:rPr lang="en-US" sz="4000" i="1" dirty="0" smtClean="0">
                <a:effectLst/>
                <a:latin typeface="Times New Roman" panose="02020603050405020304" pitchFamily="18" charset="0"/>
                <a:ea typeface="SimSun" panose="02010600030101010101" pitchFamily="2" charset="-122"/>
              </a:rPr>
              <a:t>7th Int. Conf. Learn. Represent. ICLR 2019</a:t>
            </a:r>
            <a:r>
              <a:rPr lang="en-US" sz="4000" dirty="0" smtClean="0">
                <a:effectLst/>
                <a:latin typeface="Times New Roman" panose="02020603050405020304" pitchFamily="18" charset="0"/>
                <a:ea typeface="SimSun" panose="02010600030101010101" pitchFamily="2" charset="-122"/>
              </a:rPr>
              <a:t>, pp. 1–13, 2019.</a:t>
            </a:r>
            <a:endParaRPr lang="fr-FR" sz="4000" dirty="0" smtClean="0">
              <a:effectLst/>
              <a:latin typeface="Times New Roman" panose="02020603050405020304" pitchFamily="18" charset="0"/>
              <a:ea typeface="SimSun" panose="02010600030101010101" pitchFamily="2" charset="-122"/>
            </a:endParaRPr>
          </a:p>
          <a:p>
            <a:pPr marL="406400" indent="-406400" algn="just">
              <a:spcAft>
                <a:spcPts val="0"/>
              </a:spcAft>
            </a:pPr>
            <a:r>
              <a:rPr lang="en-US" sz="4000" dirty="0" smtClean="0">
                <a:effectLst/>
                <a:latin typeface="Times New Roman" panose="02020603050405020304" pitchFamily="18" charset="0"/>
                <a:ea typeface="SimSun" panose="02010600030101010101" pitchFamily="2" charset="-122"/>
              </a:rPr>
              <a:t>[2] Y. Zhao, L. Wang, Y. Tian, R. Fonseca, and T. </a:t>
            </a:r>
            <a:r>
              <a:rPr lang="en-US" sz="4000" dirty="0" err="1" smtClean="0">
                <a:effectLst/>
                <a:latin typeface="Times New Roman" panose="02020603050405020304" pitchFamily="18" charset="0"/>
                <a:ea typeface="SimSun" panose="02010600030101010101" pitchFamily="2" charset="-122"/>
              </a:rPr>
              <a:t>Guo</a:t>
            </a:r>
            <a:r>
              <a:rPr lang="en-US" sz="4000" dirty="0" smtClean="0">
                <a:effectLst/>
                <a:latin typeface="Times New Roman" panose="02020603050405020304" pitchFamily="18" charset="0"/>
                <a:ea typeface="SimSun" panose="02010600030101010101" pitchFamily="2" charset="-122"/>
              </a:rPr>
              <a:t>, “Few-shot Neural Architecture Search,” 2020, [Online]. Available: http://arxiv.org/abs/2006.06863.</a:t>
            </a:r>
            <a:endParaRPr lang="fr-FR" sz="4000" dirty="0" smtClean="0">
              <a:effectLst/>
              <a:latin typeface="Times New Roman" panose="02020603050405020304" pitchFamily="18" charset="0"/>
              <a:ea typeface="SimSun" panose="02010600030101010101" pitchFamily="2" charset="-122"/>
            </a:endParaRPr>
          </a:p>
          <a:p>
            <a:pPr marL="406400" indent="-406400" algn="just">
              <a:spcAft>
                <a:spcPts val="0"/>
              </a:spcAft>
            </a:pPr>
            <a:r>
              <a:rPr lang="en-US" sz="4000" dirty="0" smtClean="0">
                <a:effectLst/>
                <a:latin typeface="Times New Roman" panose="02020603050405020304" pitchFamily="18" charset="0"/>
                <a:ea typeface="SimSun" panose="02010600030101010101" pitchFamily="2" charset="-122"/>
              </a:rPr>
              <a:t>[3] H. Tan, C. He, and R. Cheng, “Efficient Evolutionary Neural Architecture Search ( NAS ) by Modular Inheritable Crossover Search </a:t>
            </a:r>
            <a:r>
              <a:rPr lang="en-US" sz="4000" dirty="0" smtClean="0">
                <a:latin typeface="Times New Roman" panose="02020603050405020304" pitchFamily="18" charset="0"/>
                <a:ea typeface="SimSun" panose="02010600030101010101" pitchFamily="2" charset="-122"/>
              </a:rPr>
              <a:t>(</a:t>
            </a:r>
            <a:r>
              <a:rPr lang="en-US" sz="4000" dirty="0" smtClean="0">
                <a:effectLst/>
                <a:latin typeface="Times New Roman" panose="02020603050405020304" pitchFamily="18" charset="0"/>
                <a:ea typeface="SimSun" panose="02010600030101010101" pitchFamily="2" charset="-122"/>
              </a:rPr>
              <a:t> NAS) by Modular Inheritable Crossover,” no. May, 2020, </a:t>
            </a:r>
            <a:r>
              <a:rPr lang="en-US" sz="4000" dirty="0" err="1" smtClean="0">
                <a:effectLst/>
                <a:latin typeface="Times New Roman" panose="02020603050405020304" pitchFamily="18" charset="0"/>
                <a:ea typeface="SimSun" panose="02010600030101010101" pitchFamily="2" charset="-122"/>
              </a:rPr>
              <a:t>doi</a:t>
            </a:r>
            <a:r>
              <a:rPr lang="en-US" sz="4000" dirty="0" smtClean="0">
                <a:effectLst/>
                <a:latin typeface="Times New Roman" panose="02020603050405020304" pitchFamily="18" charset="0"/>
                <a:ea typeface="SimSun" panose="02010600030101010101" pitchFamily="2" charset="-122"/>
              </a:rPr>
              <a:t>: 10.1007/978-981-15-3425-6.</a:t>
            </a:r>
            <a:endParaRPr lang="fr-FR" sz="4000" dirty="0" smtClean="0">
              <a:effectLst/>
              <a:latin typeface="Times New Roman" panose="02020603050405020304" pitchFamily="18" charset="0"/>
              <a:ea typeface="SimSun" panose="02010600030101010101" pitchFamily="2" charset="-122"/>
            </a:endParaRPr>
          </a:p>
          <a:p>
            <a:pPr marL="406400" indent="-406400" algn="just">
              <a:spcAft>
                <a:spcPts val="0"/>
              </a:spcAft>
            </a:pPr>
            <a:r>
              <a:rPr lang="en-US" sz="4000" dirty="0" smtClean="0">
                <a:effectLst/>
                <a:latin typeface="Times New Roman" panose="02020603050405020304" pitchFamily="18" charset="0"/>
                <a:ea typeface="SimSun" panose="02010600030101010101" pitchFamily="2" charset="-122"/>
              </a:rPr>
              <a:t>[4] B. </a:t>
            </a:r>
            <a:r>
              <a:rPr lang="en-US" sz="4000" dirty="0" err="1" smtClean="0">
                <a:effectLst/>
                <a:latin typeface="Times New Roman" panose="02020603050405020304" pitchFamily="18" charset="0"/>
                <a:ea typeface="SimSun" panose="02010600030101010101" pitchFamily="2" charset="-122"/>
              </a:rPr>
              <a:t>Zoph</a:t>
            </a:r>
            <a:r>
              <a:rPr lang="en-US" sz="4000" dirty="0" smtClean="0">
                <a:effectLst/>
                <a:latin typeface="Times New Roman" panose="02020603050405020304" pitchFamily="18" charset="0"/>
                <a:ea typeface="SimSun" panose="02010600030101010101" pitchFamily="2" charset="-122"/>
              </a:rPr>
              <a:t> and Q. V. Le, “Neural architecture search with reinforcement learning,” </a:t>
            </a:r>
            <a:r>
              <a:rPr lang="en-US" sz="4000" i="1" dirty="0" smtClean="0">
                <a:effectLst/>
                <a:latin typeface="Times New Roman" panose="02020603050405020304" pitchFamily="18" charset="0"/>
                <a:ea typeface="SimSun" panose="02010600030101010101" pitchFamily="2" charset="-122"/>
              </a:rPr>
              <a:t>5th Int. Conf. Learn. Represent. ICLR 2017 - Conf. Track Proc.</a:t>
            </a:r>
            <a:r>
              <a:rPr lang="en-US" sz="4000" dirty="0" smtClean="0">
                <a:effectLst/>
                <a:latin typeface="Times New Roman" panose="02020603050405020304" pitchFamily="18" charset="0"/>
                <a:ea typeface="SimSun" panose="02010600030101010101" pitchFamily="2" charset="-122"/>
              </a:rPr>
              <a:t>, pp. 1–16, 2017.</a:t>
            </a:r>
            <a:endParaRPr lang="fr-FR" sz="4000" dirty="0" smtClean="0">
              <a:effectLst/>
              <a:latin typeface="Times New Roman" panose="02020603050405020304" pitchFamily="18" charset="0"/>
              <a:ea typeface="SimSun" panose="02010600030101010101" pitchFamily="2" charset="-122"/>
            </a:endParaRPr>
          </a:p>
          <a:p>
            <a:pPr marL="406400" indent="-406400" algn="just">
              <a:spcAft>
                <a:spcPts val="0"/>
              </a:spcAft>
            </a:pPr>
            <a:r>
              <a:rPr lang="en-US" sz="4000" dirty="0" smtClean="0">
                <a:effectLst/>
                <a:latin typeface="Times New Roman" panose="02020603050405020304" pitchFamily="18" charset="0"/>
                <a:ea typeface="SimSun" panose="02010600030101010101" pitchFamily="2" charset="-122"/>
              </a:rPr>
              <a:t>[5] B. </a:t>
            </a:r>
            <a:r>
              <a:rPr lang="en-US" sz="4000" dirty="0" err="1" smtClean="0">
                <a:effectLst/>
                <a:latin typeface="Times New Roman" panose="02020603050405020304" pitchFamily="18" charset="0"/>
                <a:ea typeface="SimSun" panose="02010600030101010101" pitchFamily="2" charset="-122"/>
              </a:rPr>
              <a:t>Zoph</a:t>
            </a:r>
            <a:r>
              <a:rPr lang="en-US" sz="4000" dirty="0" smtClean="0">
                <a:effectLst/>
                <a:latin typeface="Times New Roman" panose="02020603050405020304" pitchFamily="18" charset="0"/>
                <a:ea typeface="SimSun" panose="02010600030101010101" pitchFamily="2" charset="-122"/>
              </a:rPr>
              <a:t> and J. </a:t>
            </a:r>
            <a:r>
              <a:rPr lang="en-US" sz="4000" dirty="0" err="1" smtClean="0">
                <a:effectLst/>
                <a:latin typeface="Times New Roman" panose="02020603050405020304" pitchFamily="18" charset="0"/>
                <a:ea typeface="SimSun" panose="02010600030101010101" pitchFamily="2" charset="-122"/>
              </a:rPr>
              <a:t>Shlens</a:t>
            </a:r>
            <a:r>
              <a:rPr lang="en-US" sz="4000" dirty="0" smtClean="0">
                <a:effectLst/>
                <a:latin typeface="Times New Roman" panose="02020603050405020304" pitchFamily="18" charset="0"/>
                <a:ea typeface="SimSun" panose="02010600030101010101" pitchFamily="2" charset="-122"/>
              </a:rPr>
              <a:t>, “Learning Transferable Architectures for Scalable Image Recognition.”</a:t>
            </a:r>
            <a:endParaRPr lang="fr-FR" sz="4000" dirty="0" smtClean="0">
              <a:effectLst/>
              <a:latin typeface="Times New Roman" panose="02020603050405020304" pitchFamily="18" charset="0"/>
              <a:ea typeface="SimSun" panose="02010600030101010101" pitchFamily="2" charset="-122"/>
            </a:endParaRPr>
          </a:p>
          <a:p>
            <a:pPr marL="406400" indent="-406400" algn="just">
              <a:spcAft>
                <a:spcPts val="0"/>
              </a:spcAft>
            </a:pPr>
            <a:r>
              <a:rPr lang="en-US" sz="4000" dirty="0" smtClean="0">
                <a:effectLst/>
                <a:latin typeface="Times New Roman" panose="02020603050405020304" pitchFamily="18" charset="0"/>
                <a:ea typeface="SimSun" panose="02010600030101010101" pitchFamily="2" charset="-122"/>
              </a:rPr>
              <a:t>[6] C. Liu </a:t>
            </a:r>
            <a:r>
              <a:rPr lang="en-US" sz="4000" i="1" dirty="0" smtClean="0">
                <a:effectLst/>
                <a:latin typeface="Times New Roman" panose="02020603050405020304" pitchFamily="18" charset="0"/>
                <a:ea typeface="SimSun" panose="02010600030101010101" pitchFamily="2" charset="-122"/>
              </a:rPr>
              <a:t>et al.</a:t>
            </a:r>
            <a:r>
              <a:rPr lang="en-US" sz="4000" dirty="0" smtClean="0">
                <a:effectLst/>
                <a:latin typeface="Times New Roman" panose="02020603050405020304" pitchFamily="18" charset="0"/>
                <a:ea typeface="SimSun" panose="02010600030101010101" pitchFamily="2" charset="-122"/>
              </a:rPr>
              <a:t>, “Progressive Neural Architecture Search.”</a:t>
            </a:r>
            <a:endParaRPr lang="fr-FR" sz="4000" dirty="0" smtClean="0">
              <a:effectLst/>
              <a:latin typeface="Times New Roman" panose="02020603050405020304" pitchFamily="18" charset="0"/>
              <a:ea typeface="SimSun" panose="02010600030101010101" pitchFamily="2" charset="-122"/>
            </a:endParaRPr>
          </a:p>
          <a:p>
            <a:pPr marL="406400" indent="-406400" algn="just">
              <a:spcAft>
                <a:spcPts val="0"/>
              </a:spcAft>
            </a:pPr>
            <a:r>
              <a:rPr lang="en-US" sz="4000" dirty="0" smtClean="0">
                <a:effectLst/>
                <a:latin typeface="Times New Roman" panose="02020603050405020304" pitchFamily="18" charset="0"/>
                <a:ea typeface="SimSun" panose="02010600030101010101" pitchFamily="2" charset="-122"/>
              </a:rPr>
              <a:t>[7] H. Pham, M. Y. Guan, B. </a:t>
            </a:r>
            <a:r>
              <a:rPr lang="en-US" sz="4000" dirty="0" err="1" smtClean="0">
                <a:effectLst/>
                <a:latin typeface="Times New Roman" panose="02020603050405020304" pitchFamily="18" charset="0"/>
                <a:ea typeface="SimSun" panose="02010600030101010101" pitchFamily="2" charset="-122"/>
              </a:rPr>
              <a:t>Zoph</a:t>
            </a:r>
            <a:r>
              <a:rPr lang="en-US" sz="4000" dirty="0" smtClean="0">
                <a:effectLst/>
                <a:latin typeface="Times New Roman" panose="02020603050405020304" pitchFamily="18" charset="0"/>
                <a:ea typeface="SimSun" panose="02010600030101010101" pitchFamily="2" charset="-122"/>
              </a:rPr>
              <a:t>, Q. V Le, and J. Dean, “Efficient Neural Architecture Search via Parameter Sharing,” 2018.</a:t>
            </a:r>
            <a:endParaRPr lang="fr-FR" sz="4000" dirty="0" smtClean="0">
              <a:effectLst/>
              <a:latin typeface="Times New Roman" panose="02020603050405020304" pitchFamily="18" charset="0"/>
              <a:ea typeface="SimSun" panose="02010600030101010101" pitchFamily="2" charset="-122"/>
            </a:endParaRPr>
          </a:p>
          <a:p>
            <a:pPr marL="406400" indent="-406400" algn="just">
              <a:spcAft>
                <a:spcPts val="0"/>
              </a:spcAft>
            </a:pPr>
            <a:r>
              <a:rPr lang="en-US" sz="4000" dirty="0" smtClean="0">
                <a:effectLst/>
                <a:latin typeface="Times New Roman" panose="02020603050405020304" pitchFamily="18" charset="0"/>
                <a:ea typeface="SimSun" panose="02010600030101010101" pitchFamily="2" charset="-122"/>
              </a:rPr>
              <a:t>[8] T. Wei, C. Wang, Y. </a:t>
            </a:r>
            <a:r>
              <a:rPr lang="en-US" sz="4000" dirty="0" err="1" smtClean="0">
                <a:effectLst/>
                <a:latin typeface="Times New Roman" panose="02020603050405020304" pitchFamily="18" charset="0"/>
                <a:ea typeface="SimSun" panose="02010600030101010101" pitchFamily="2" charset="-122"/>
              </a:rPr>
              <a:t>Rui</a:t>
            </a:r>
            <a:r>
              <a:rPr lang="en-US" sz="4000" dirty="0" smtClean="0">
                <a:effectLst/>
                <a:latin typeface="Times New Roman" panose="02020603050405020304" pitchFamily="18" charset="0"/>
                <a:ea typeface="SimSun" panose="02010600030101010101" pitchFamily="2" charset="-122"/>
              </a:rPr>
              <a:t>, and C. W. Chen, “Network Morphism.”</a:t>
            </a:r>
            <a:endParaRPr lang="fr-FR" sz="4000" dirty="0">
              <a:effectLst/>
              <a:latin typeface="Times New Roman" panose="02020603050405020304" pitchFamily="18" charset="0"/>
              <a:ea typeface="SimSun" panose="02010600030101010101" pitchFamily="2" charset="-122"/>
            </a:endParaRPr>
          </a:p>
        </p:txBody>
      </p:sp>
      <p:sp>
        <p:nvSpPr>
          <p:cNvPr id="17" name="ZoneTexte 16"/>
          <p:cNvSpPr txBox="1"/>
          <p:nvPr/>
        </p:nvSpPr>
        <p:spPr>
          <a:xfrm>
            <a:off x="-4765" y="2845285"/>
            <a:ext cx="13601223" cy="7914987"/>
          </a:xfrm>
          <a:prstGeom prst="rect">
            <a:avLst/>
          </a:prstGeom>
          <a:noFill/>
        </p:spPr>
        <p:txBody>
          <a:bodyPr wrap="square" rtlCol="0">
            <a:spAutoFit/>
          </a:bodyPr>
          <a:lstStyle/>
          <a:p>
            <a:pPr algn="ctr">
              <a:spcBef>
                <a:spcPts val="1800"/>
              </a:spcBef>
              <a:spcAft>
                <a:spcPts val="200"/>
              </a:spcAft>
            </a:pPr>
            <a:r>
              <a:rPr lang="en-US" sz="5000" dirty="0" smtClean="0">
                <a:effectLst/>
                <a:latin typeface="Times New Roman" panose="02020603050405020304" pitchFamily="18" charset="0"/>
                <a:ea typeface="SimSun" panose="02010600030101010101" pitchFamily="2" charset="-122"/>
              </a:rPr>
              <a:t>Diallo Mariama</a:t>
            </a:r>
            <a:endParaRPr lang="fr-FR" sz="5000" dirty="0" smtClean="0">
              <a:effectLst/>
              <a:latin typeface="Times New Roman" panose="02020603050405020304" pitchFamily="18" charset="0"/>
              <a:ea typeface="SimSun" panose="02010600030101010101" pitchFamily="2" charset="-122"/>
            </a:endParaRPr>
          </a:p>
          <a:p>
            <a:pPr algn="ctr">
              <a:spcAft>
                <a:spcPts val="0"/>
              </a:spcAft>
            </a:pPr>
            <a:r>
              <a:rPr lang="en-US" sz="5000" dirty="0" smtClean="0">
                <a:effectLst/>
                <a:latin typeface="Times New Roman" panose="02020603050405020304" pitchFamily="18" charset="0"/>
                <a:ea typeface="SimSun" panose="02010600030101010101" pitchFamily="2" charset="-122"/>
              </a:rPr>
              <a:t>School of Computer Science &amp; Technology </a:t>
            </a:r>
            <a:endParaRPr lang="fr-FR" sz="5000" dirty="0" smtClean="0">
              <a:effectLst/>
              <a:latin typeface="Times New Roman" panose="02020603050405020304" pitchFamily="18" charset="0"/>
              <a:ea typeface="SimSun" panose="02010600030101010101" pitchFamily="2" charset="-122"/>
            </a:endParaRPr>
          </a:p>
          <a:p>
            <a:pPr algn="ctr">
              <a:spcAft>
                <a:spcPts val="0"/>
              </a:spcAft>
            </a:pPr>
            <a:r>
              <a:rPr lang="en-US" sz="5000" dirty="0" smtClean="0">
                <a:effectLst/>
                <a:latin typeface="Times New Roman" panose="02020603050405020304" pitchFamily="18" charset="0"/>
                <a:ea typeface="SimSun" panose="02010600030101010101" pitchFamily="2" charset="-122"/>
              </a:rPr>
              <a:t>Dalian University of Technology</a:t>
            </a:r>
            <a:endParaRPr lang="fr-FR" sz="5000" dirty="0" smtClean="0">
              <a:effectLst/>
              <a:latin typeface="Times New Roman" panose="02020603050405020304" pitchFamily="18" charset="0"/>
              <a:ea typeface="SimSun" panose="02010600030101010101" pitchFamily="2" charset="-122"/>
            </a:endParaRPr>
          </a:p>
          <a:p>
            <a:pPr algn="ctr">
              <a:spcAft>
                <a:spcPts val="0"/>
              </a:spcAft>
            </a:pPr>
            <a:r>
              <a:rPr lang="en-US" sz="5000" dirty="0" smtClean="0">
                <a:effectLst/>
                <a:latin typeface="Times New Roman" panose="02020603050405020304" pitchFamily="18" charset="0"/>
                <a:ea typeface="SimSun" panose="02010600030101010101" pitchFamily="2" charset="-122"/>
              </a:rPr>
              <a:t>Dalian, China </a:t>
            </a:r>
            <a:endParaRPr lang="fr-FR" sz="5000" dirty="0" smtClean="0">
              <a:effectLst/>
              <a:latin typeface="Times New Roman" panose="02020603050405020304" pitchFamily="18" charset="0"/>
              <a:ea typeface="SimSun" panose="02010600030101010101" pitchFamily="2" charset="-122"/>
            </a:endParaRPr>
          </a:p>
          <a:p>
            <a:pPr algn="ctr">
              <a:spcAft>
                <a:spcPts val="0"/>
              </a:spcAft>
            </a:pPr>
            <a:r>
              <a:rPr lang="fr-FR" sz="5000" dirty="0" smtClean="0">
                <a:effectLst/>
                <a:latin typeface="Times New Roman" panose="02020603050405020304" pitchFamily="18" charset="0"/>
                <a:ea typeface="SimSun" panose="02010600030101010101" pitchFamily="2" charset="-122"/>
              </a:rPr>
              <a:t>e-mail: diallomariama116@gmail.com</a:t>
            </a:r>
          </a:p>
          <a:p>
            <a:pPr algn="ctr">
              <a:spcBef>
                <a:spcPts val="1800"/>
              </a:spcBef>
              <a:spcAft>
                <a:spcPts val="200"/>
              </a:spcAft>
            </a:pPr>
            <a:r>
              <a:rPr lang="en-US" sz="8000" dirty="0" smtClean="0">
                <a:effectLst/>
                <a:latin typeface="Times New Roman" panose="02020603050405020304" pitchFamily="18" charset="0"/>
                <a:ea typeface="SimSun" panose="02010600030101010101" pitchFamily="2" charset="-122"/>
              </a:rPr>
              <a:t>	</a:t>
            </a:r>
            <a:endParaRPr lang="fr-FR" sz="8000" dirty="0" smtClean="0">
              <a:effectLst/>
              <a:latin typeface="Times New Roman" panose="02020603050405020304" pitchFamily="18" charset="0"/>
              <a:ea typeface="SimSun" panose="02010600030101010101" pitchFamily="2" charset="-122"/>
            </a:endParaRPr>
          </a:p>
          <a:p>
            <a:r>
              <a:rPr lang="en-US" sz="8000" dirty="0" smtClean="0">
                <a:effectLst/>
                <a:latin typeface="Times New Roman" panose="02020603050405020304" pitchFamily="18" charset="0"/>
                <a:ea typeface="SimSun" panose="02010600030101010101" pitchFamily="2" charset="-122"/>
              </a:rPr>
              <a:t> </a:t>
            </a:r>
            <a:br>
              <a:rPr lang="en-US" sz="8000" dirty="0" smtClean="0">
                <a:effectLst/>
                <a:latin typeface="Times New Roman" panose="02020603050405020304" pitchFamily="18" charset="0"/>
                <a:ea typeface="SimSun" panose="02010600030101010101" pitchFamily="2" charset="-122"/>
              </a:rPr>
            </a:br>
            <a:endParaRPr lang="fr-FR" sz="8000" dirty="0">
              <a:latin typeface="Times New Roman" panose="02020603050405020304" pitchFamily="18" charset="0"/>
              <a:cs typeface="Times New Roman" panose="02020603050405020304" pitchFamily="18" charset="0"/>
            </a:endParaRPr>
          </a:p>
        </p:txBody>
      </p:sp>
      <p:sp>
        <p:nvSpPr>
          <p:cNvPr id="18" name="ZoneTexte 17"/>
          <p:cNvSpPr txBox="1"/>
          <p:nvPr/>
        </p:nvSpPr>
        <p:spPr>
          <a:xfrm>
            <a:off x="16573500" y="2791868"/>
            <a:ext cx="13525500" cy="8889613"/>
          </a:xfrm>
          <a:prstGeom prst="rect">
            <a:avLst/>
          </a:prstGeom>
          <a:noFill/>
        </p:spPr>
        <p:txBody>
          <a:bodyPr wrap="square" rtlCol="0">
            <a:spAutoFit/>
          </a:bodyPr>
          <a:lstStyle/>
          <a:p>
            <a:pPr algn="ctr">
              <a:spcBef>
                <a:spcPts val="1800"/>
              </a:spcBef>
              <a:spcAft>
                <a:spcPts val="200"/>
              </a:spcAft>
            </a:pPr>
            <a:r>
              <a:rPr lang="fr-FR" sz="5000" dirty="0" smtClean="0">
                <a:effectLst/>
                <a:latin typeface="Times New Roman" panose="02020603050405020304" pitchFamily="18" charset="0"/>
                <a:ea typeface="SimSun" panose="02010600030101010101" pitchFamily="2" charset="-122"/>
              </a:rPr>
              <a:t>Liang Sun </a:t>
            </a:r>
          </a:p>
          <a:p>
            <a:pPr algn="ctr">
              <a:spcAft>
                <a:spcPts val="0"/>
              </a:spcAft>
            </a:pPr>
            <a:r>
              <a:rPr lang="en-US" sz="5000" dirty="0" smtClean="0">
                <a:effectLst/>
                <a:latin typeface="Times New Roman" panose="02020603050405020304" pitchFamily="18" charset="0"/>
                <a:ea typeface="SimSun" panose="02010600030101010101" pitchFamily="2" charset="-122"/>
              </a:rPr>
              <a:t>School of Computer Science &amp; Technology </a:t>
            </a:r>
            <a:endParaRPr lang="fr-FR" sz="5000" dirty="0" smtClean="0">
              <a:effectLst/>
              <a:latin typeface="Times New Roman" panose="02020603050405020304" pitchFamily="18" charset="0"/>
              <a:ea typeface="SimSun" panose="02010600030101010101" pitchFamily="2" charset="-122"/>
            </a:endParaRPr>
          </a:p>
          <a:p>
            <a:pPr algn="ctr">
              <a:spcAft>
                <a:spcPts val="0"/>
              </a:spcAft>
            </a:pPr>
            <a:r>
              <a:rPr lang="en-US" sz="5000" dirty="0" smtClean="0">
                <a:effectLst/>
                <a:latin typeface="Times New Roman" panose="02020603050405020304" pitchFamily="18" charset="0"/>
                <a:ea typeface="SimSun" panose="02010600030101010101" pitchFamily="2" charset="-122"/>
              </a:rPr>
              <a:t>Dalian University of Technology</a:t>
            </a:r>
            <a:endParaRPr lang="fr-FR" sz="5000" dirty="0" smtClean="0">
              <a:effectLst/>
              <a:latin typeface="Times New Roman" panose="02020603050405020304" pitchFamily="18" charset="0"/>
              <a:ea typeface="SimSun" panose="02010600030101010101" pitchFamily="2" charset="-122"/>
            </a:endParaRPr>
          </a:p>
          <a:p>
            <a:pPr algn="ctr">
              <a:spcAft>
                <a:spcPts val="0"/>
              </a:spcAft>
            </a:pPr>
            <a:r>
              <a:rPr lang="en-US" sz="5000" dirty="0" smtClean="0">
                <a:effectLst/>
                <a:latin typeface="Times New Roman" panose="02020603050405020304" pitchFamily="18" charset="0"/>
                <a:ea typeface="SimSun" panose="02010600030101010101" pitchFamily="2" charset="-122"/>
              </a:rPr>
              <a:t>Dalian, China </a:t>
            </a:r>
            <a:endParaRPr lang="fr-FR" sz="5000" dirty="0" smtClean="0">
              <a:effectLst/>
              <a:latin typeface="Times New Roman" panose="02020603050405020304" pitchFamily="18" charset="0"/>
              <a:ea typeface="SimSun" panose="02010600030101010101" pitchFamily="2" charset="-122"/>
            </a:endParaRPr>
          </a:p>
          <a:p>
            <a:pPr algn="ctr">
              <a:spcAft>
                <a:spcPts val="0"/>
              </a:spcAft>
            </a:pPr>
            <a:r>
              <a:rPr lang="en-US" sz="5000" dirty="0" smtClean="0">
                <a:effectLst/>
                <a:latin typeface="Times New Roman" panose="02020603050405020304" pitchFamily="18" charset="0"/>
                <a:ea typeface="SimSun" panose="02010600030101010101" pitchFamily="2" charset="-122"/>
              </a:rPr>
              <a:t>e-mail: liangsun@dlut.edu.cn	</a:t>
            </a:r>
            <a:endParaRPr lang="fr-FR" sz="5000" dirty="0" smtClean="0">
              <a:effectLst/>
              <a:latin typeface="Times New Roman" panose="02020603050405020304" pitchFamily="18" charset="0"/>
              <a:ea typeface="SimSun" panose="02010600030101010101" pitchFamily="2" charset="-122"/>
            </a:endParaRPr>
          </a:p>
          <a:p>
            <a:r>
              <a:rPr lang="en-US" sz="8000" dirty="0" smtClean="0">
                <a:effectLst/>
                <a:latin typeface="Times New Roman" panose="02020603050405020304" pitchFamily="18" charset="0"/>
                <a:ea typeface="SimSun" panose="02010600030101010101" pitchFamily="2" charset="-122"/>
              </a:rPr>
              <a:t/>
            </a:r>
            <a:br>
              <a:rPr lang="en-US" sz="8000" dirty="0" smtClean="0">
                <a:effectLst/>
                <a:latin typeface="Times New Roman" panose="02020603050405020304" pitchFamily="18" charset="0"/>
                <a:ea typeface="SimSun" panose="02010600030101010101" pitchFamily="2" charset="-122"/>
              </a:rPr>
            </a:br>
            <a:r>
              <a:rPr lang="en-US" sz="8000" dirty="0" smtClean="0">
                <a:effectLst/>
                <a:latin typeface="Times New Roman" panose="02020603050405020304" pitchFamily="18" charset="0"/>
                <a:ea typeface="SimSun" panose="02010600030101010101" pitchFamily="2" charset="-122"/>
              </a:rPr>
              <a:t>	</a:t>
            </a:r>
            <a:endParaRPr lang="fr-FR" sz="8000" dirty="0" smtClean="0">
              <a:effectLst/>
              <a:latin typeface="Times New Roman" panose="02020603050405020304" pitchFamily="18" charset="0"/>
              <a:ea typeface="SimSun" panose="02010600030101010101" pitchFamily="2" charset="-122"/>
            </a:endParaRPr>
          </a:p>
          <a:p>
            <a:r>
              <a:rPr lang="en-US" sz="8000" dirty="0" smtClean="0">
                <a:effectLst/>
                <a:latin typeface="Times New Roman" panose="02020603050405020304" pitchFamily="18" charset="0"/>
                <a:ea typeface="SimSun" panose="02010600030101010101" pitchFamily="2" charset="-122"/>
              </a:rPr>
              <a:t/>
            </a:r>
            <a:br>
              <a:rPr lang="en-US" sz="8000" dirty="0" smtClean="0">
                <a:effectLst/>
                <a:latin typeface="Times New Roman" panose="02020603050405020304" pitchFamily="18" charset="0"/>
                <a:ea typeface="SimSun" panose="02010600030101010101" pitchFamily="2" charset="-122"/>
              </a:rPr>
            </a:br>
            <a:endParaRPr lang="fr-FR" sz="8000" dirty="0">
              <a:latin typeface="Times New Roman" panose="02020603050405020304" pitchFamily="18" charset="0"/>
              <a:cs typeface="Times New Roman" panose="02020603050405020304" pitchFamily="18" charset="0"/>
            </a:endParaRPr>
          </a:p>
        </p:txBody>
      </p:sp>
      <p:pic>
        <p:nvPicPr>
          <p:cNvPr id="19" name="Picture 49" descr="DLUT logo.png"/>
          <p:cNvPicPr/>
          <p:nvPr/>
        </p:nvPicPr>
        <p:blipFill>
          <a:blip r:embed="rId2" cstate="print"/>
          <a:srcRect/>
          <a:stretch>
            <a:fillRect/>
          </a:stretch>
        </p:blipFill>
        <p:spPr bwMode="auto">
          <a:xfrm>
            <a:off x="13407389" y="3078890"/>
            <a:ext cx="3262314" cy="2852634"/>
          </a:xfrm>
          <a:prstGeom prst="rect">
            <a:avLst/>
          </a:prstGeom>
          <a:noFill/>
          <a:ln w="9525">
            <a:noFill/>
            <a:miter lim="800000"/>
            <a:headEnd/>
            <a:tailEnd/>
          </a:ln>
        </p:spPr>
      </p:pic>
      <p:sp>
        <p:nvSpPr>
          <p:cNvPr id="21" name="ZoneTexte 20"/>
          <p:cNvSpPr txBox="1"/>
          <p:nvPr/>
        </p:nvSpPr>
        <p:spPr>
          <a:xfrm>
            <a:off x="93816" y="8105168"/>
            <a:ext cx="13812204" cy="14250055"/>
          </a:xfrm>
          <a:prstGeom prst="rect">
            <a:avLst/>
          </a:prstGeom>
          <a:noFill/>
        </p:spPr>
        <p:txBody>
          <a:bodyPr wrap="square" rtlCol="0">
            <a:spAutoFit/>
          </a:bodyPr>
          <a:lstStyle/>
          <a:p>
            <a:pPr algn="just">
              <a:spcAft>
                <a:spcPts val="0"/>
              </a:spcAft>
            </a:pPr>
            <a:r>
              <a:rPr lang="en-US" sz="4000" dirty="0" smtClean="0">
                <a:effectLst/>
                <a:latin typeface="Times New Roman" panose="02020603050405020304" pitchFamily="18" charset="0"/>
                <a:ea typeface="SimSun" panose="02010600030101010101" pitchFamily="2" charset="-122"/>
              </a:rPr>
              <a:t>On the CIFAR-10, ImageNet, and Penn Treebank datasets, Neural Architecture Search algorithms have recently been able to automate the process of architectural design and have frequently achieved state-of-the-art performances. Even though the search time has been lowered from tens of thousands of GPU hours to a few tens of GPU hours, most search algorithms still rely on additional controllers or performance prediction to produce architectural encoding or estimate weights for sampled architectures. The problem of architecture search is not solved because this is done by hand. Using continuous relaxation and gradient descent methods, Differentiable Architecture Search (DARTS) [1] avoids this problem. There are, however, plenty of intriguing methods to make DARTS better. In this paper, we first split the DARTS's supernet into three (03) sub-</a:t>
            </a:r>
            <a:r>
              <a:rPr lang="en-US" sz="4000" dirty="0" err="1" smtClean="0">
                <a:effectLst/>
                <a:latin typeface="Times New Roman" panose="02020603050405020304" pitchFamily="18" charset="0"/>
                <a:ea typeface="SimSun" panose="02010600030101010101" pitchFamily="2" charset="-122"/>
              </a:rPr>
              <a:t>supernets</a:t>
            </a:r>
            <a:r>
              <a:rPr lang="en-US" sz="4000" dirty="0" smtClean="0">
                <a:effectLst/>
                <a:latin typeface="Times New Roman" panose="02020603050405020304" pitchFamily="18" charset="0"/>
                <a:ea typeface="SimSun" panose="02010600030101010101" pitchFamily="2" charset="-122"/>
              </a:rPr>
              <a:t> and applied neural message passing so that each node in the graph has information from other nodes. The three (03) sub-</a:t>
            </a:r>
            <a:r>
              <a:rPr lang="en-US" sz="4000" dirty="0" err="1" smtClean="0">
                <a:effectLst/>
                <a:latin typeface="Times New Roman" panose="02020603050405020304" pitchFamily="18" charset="0"/>
                <a:ea typeface="SimSun" panose="02010600030101010101" pitchFamily="2" charset="-122"/>
              </a:rPr>
              <a:t>supernets</a:t>
            </a:r>
            <a:r>
              <a:rPr lang="en-US" sz="4000" dirty="0" smtClean="0">
                <a:effectLst/>
                <a:latin typeface="Times New Roman" panose="02020603050405020304" pitchFamily="18" charset="0"/>
                <a:ea typeface="SimSun" panose="02010600030101010101" pitchFamily="2" charset="-122"/>
              </a:rPr>
              <a:t> represent the complete search space and utilize gradient descent to discover the optimal subgraph. By adding parameter sharing and transfer learning, our method enhances the final accuracy of one-shot-based DARTS systems consistently. On CIFAR-10, it achieves 98.25% test set accuracy, according to the results.</a:t>
            </a:r>
            <a:endParaRPr lang="fr-FR" sz="4000" dirty="0" smtClean="0">
              <a:effectLst/>
              <a:latin typeface="Times New Roman" panose="02020603050405020304" pitchFamily="18" charset="0"/>
              <a:ea typeface="SimSun" panose="02010600030101010101" pitchFamily="2" charset="-122"/>
            </a:endParaRPr>
          </a:p>
          <a:p>
            <a:pPr algn="just">
              <a:spcAft>
                <a:spcPts val="0"/>
              </a:spcAft>
            </a:pPr>
            <a:r>
              <a:rPr lang="en-US" sz="4000" i="1" dirty="0" smtClean="0">
                <a:effectLst/>
                <a:latin typeface="Times New Roman" panose="02020603050405020304" pitchFamily="18" charset="0"/>
                <a:ea typeface="SimSun" panose="02010600030101010101" pitchFamily="2" charset="-122"/>
              </a:rPr>
              <a:t>Keywords— </a:t>
            </a:r>
            <a:r>
              <a:rPr lang="en-US" sz="4000" i="1" dirty="0" smtClean="0">
                <a:effectLst/>
                <a:latin typeface="Times New Roman" panose="02020603050405020304" pitchFamily="18" charset="0"/>
                <a:ea typeface="SimSun" panose="02010600030101010101" pitchFamily="2" charset="-122"/>
              </a:rPr>
              <a:t>NAS, </a:t>
            </a:r>
            <a:r>
              <a:rPr lang="en-US" sz="4000" i="1" dirty="0" smtClean="0">
                <a:effectLst/>
                <a:latin typeface="Times New Roman" panose="02020603050405020304" pitchFamily="18" charset="0"/>
                <a:ea typeface="SimSun" panose="02010600030101010101" pitchFamily="2" charset="-122"/>
              </a:rPr>
              <a:t>graph, </a:t>
            </a:r>
            <a:r>
              <a:rPr lang="en-US" sz="4000" i="1" dirty="0" smtClean="0">
                <a:effectLst/>
                <a:latin typeface="Times New Roman" panose="02020603050405020304" pitchFamily="18" charset="0"/>
                <a:ea typeface="SimSun" panose="02010600030101010101" pitchFamily="2" charset="-122"/>
              </a:rPr>
              <a:t>CIFAR-10</a:t>
            </a:r>
            <a:r>
              <a:rPr lang="en-US" sz="4000" i="1" dirty="0" smtClean="0">
                <a:effectLst/>
                <a:latin typeface="Times New Roman" panose="02020603050405020304" pitchFamily="18" charset="0"/>
                <a:ea typeface="SimSun" panose="02010600030101010101" pitchFamily="2" charset="-122"/>
              </a:rPr>
              <a:t>, parameter sharing, transfer learning</a:t>
            </a:r>
            <a:endParaRPr lang="fr-FR" sz="4000" dirty="0">
              <a:effectLst/>
              <a:latin typeface="Times New Roman" panose="02020603050405020304" pitchFamily="18" charset="0"/>
              <a:ea typeface="SimSun" panose="02010600030101010101" pitchFamily="2" charset="-122"/>
            </a:endParaRPr>
          </a:p>
        </p:txBody>
      </p:sp>
      <p:sp>
        <p:nvSpPr>
          <p:cNvPr id="22" name="ZoneTexte 21"/>
          <p:cNvSpPr txBox="1"/>
          <p:nvPr/>
        </p:nvSpPr>
        <p:spPr>
          <a:xfrm>
            <a:off x="79174" y="23360732"/>
            <a:ext cx="13904148" cy="8094524"/>
          </a:xfrm>
          <a:prstGeom prst="rect">
            <a:avLst/>
          </a:prstGeom>
          <a:noFill/>
        </p:spPr>
        <p:txBody>
          <a:bodyPr wrap="square" rtlCol="0">
            <a:spAutoFit/>
          </a:bodyPr>
          <a:lstStyle/>
          <a:p>
            <a:pPr algn="just"/>
            <a:r>
              <a:rPr lang="en-US" sz="4000" dirty="0" smtClean="0">
                <a:latin typeface="Times New Roman" panose="02020603050405020304" pitchFamily="18" charset="0"/>
                <a:ea typeface="SimSun" panose="02010600030101010101" pitchFamily="2" charset="-122"/>
              </a:rPr>
              <a:t>- </a:t>
            </a:r>
            <a:r>
              <a:rPr lang="en-US" sz="4000" dirty="0" smtClean="0">
                <a:effectLst/>
                <a:latin typeface="Times New Roman" panose="02020603050405020304" pitchFamily="18" charset="0"/>
                <a:ea typeface="SimSun" panose="02010600030101010101" pitchFamily="2" charset="-122"/>
              </a:rPr>
              <a:t>The structure of early ANN is relatively simple and the number of layers is small;</a:t>
            </a:r>
          </a:p>
          <a:p>
            <a:pPr marL="571500" indent="-571500" algn="just">
              <a:buFontTx/>
              <a:buChar char="-"/>
            </a:pPr>
            <a:r>
              <a:rPr lang="en-US" sz="4000" dirty="0" smtClean="0">
                <a:effectLst/>
                <a:latin typeface="Times New Roman" panose="02020603050405020304" pitchFamily="18" charset="0"/>
                <a:ea typeface="SimSun" panose="02010600030101010101" pitchFamily="2" charset="-122"/>
              </a:rPr>
              <a:t>However, it's pointed out that these </a:t>
            </a:r>
          </a:p>
          <a:p>
            <a:pPr algn="just"/>
            <a:r>
              <a:rPr lang="en-US" sz="4000" dirty="0" smtClean="0">
                <a:effectLst/>
                <a:latin typeface="Times New Roman" panose="02020603050405020304" pitchFamily="18" charset="0"/>
                <a:ea typeface="SimSun" panose="02010600030101010101" pitchFamily="2" charset="-122"/>
              </a:rPr>
              <a:t>models are all manually designed through trial</a:t>
            </a:r>
          </a:p>
          <a:p>
            <a:pPr algn="just"/>
            <a:r>
              <a:rPr lang="en-US" sz="4000" dirty="0" smtClean="0">
                <a:effectLst/>
                <a:latin typeface="Times New Roman" panose="02020603050405020304" pitchFamily="18" charset="0"/>
                <a:ea typeface="SimSun" panose="02010600030101010101" pitchFamily="2" charset="-122"/>
              </a:rPr>
              <a:t>and error;</a:t>
            </a:r>
          </a:p>
          <a:p>
            <a:pPr algn="just"/>
            <a:r>
              <a:rPr lang="en-US" sz="4000" dirty="0" smtClean="0">
                <a:effectLst/>
                <a:latin typeface="Times New Roman" panose="02020603050405020304" pitchFamily="18" charset="0"/>
                <a:ea typeface="SimSun" panose="02010600030101010101" pitchFamily="2" charset="-122"/>
              </a:rPr>
              <a:t>- While the search cost has been drastically reduced, most algorithms utilize a controller, hyper network, or surrogate network to generate architecture encoding, predict performance, or weights for sampled architectures. </a:t>
            </a:r>
          </a:p>
          <a:p>
            <a:pPr algn="just"/>
            <a:r>
              <a:rPr lang="en-US" sz="4000" dirty="0" smtClean="0">
                <a:effectLst/>
                <a:latin typeface="Times New Roman" panose="02020603050405020304" pitchFamily="18" charset="0"/>
                <a:ea typeface="SimSun" panose="02010600030101010101" pitchFamily="2" charset="-122"/>
              </a:rPr>
              <a:t>-Despite their success, these controllers and hyper networks themselves might require optimal architectures when deployed on new tasks from different domains. DARTS [1] alleviates this problem.  </a:t>
            </a:r>
            <a:endParaRPr lang="fr-FR" sz="4000" dirty="0" smtClean="0">
              <a:effectLst/>
              <a:latin typeface="Times New Roman" panose="02020603050405020304" pitchFamily="18" charset="0"/>
              <a:ea typeface="SimSun" panose="02010600030101010101" pitchFamily="2" charset="-122"/>
            </a:endParaRPr>
          </a:p>
        </p:txBody>
      </p:sp>
      <p:sp>
        <p:nvSpPr>
          <p:cNvPr id="23" name="ZoneTexte 22"/>
          <p:cNvSpPr txBox="1"/>
          <p:nvPr/>
        </p:nvSpPr>
        <p:spPr>
          <a:xfrm>
            <a:off x="14551904" y="21587997"/>
            <a:ext cx="15389723" cy="6247864"/>
          </a:xfrm>
          <a:prstGeom prst="rect">
            <a:avLst/>
          </a:prstGeom>
          <a:noFill/>
        </p:spPr>
        <p:txBody>
          <a:bodyPr wrap="square" rtlCol="0">
            <a:spAutoFit/>
          </a:bodyPr>
          <a:lstStyle/>
          <a:p>
            <a:pPr algn="just">
              <a:spcAft>
                <a:spcPts val="0"/>
              </a:spcAft>
            </a:pPr>
            <a:r>
              <a:rPr lang="en-US" sz="4000" dirty="0" smtClean="0">
                <a:effectLst/>
                <a:latin typeface="Times New Roman" panose="02020603050405020304" pitchFamily="18" charset="0"/>
                <a:ea typeface="SimSun" panose="02010600030101010101" pitchFamily="2" charset="-122"/>
              </a:rPr>
              <a:t>    The experiments on CIFAR-10 dataset successfully improved the search performance of the original study. Search time on the dataset using DARTS ranged from 10.5 to 72 GPU hours depending on which gradient approximation method was used. The best discovered run obtained      </a:t>
            </a:r>
          </a:p>
          <a:p>
            <a:pPr algn="just">
              <a:spcAft>
                <a:spcPts val="0"/>
              </a:spcAft>
            </a:pPr>
            <a:r>
              <a:rPr lang="en-US" sz="4000" dirty="0">
                <a:latin typeface="Times New Roman" panose="02020603050405020304" pitchFamily="18" charset="0"/>
                <a:ea typeface="SimSun" panose="02010600030101010101" pitchFamily="2" charset="-122"/>
              </a:rPr>
              <a:t> </a:t>
            </a:r>
            <a:r>
              <a:rPr lang="en-US" sz="4000" dirty="0" smtClean="0">
                <a:latin typeface="Times New Roman" panose="02020603050405020304" pitchFamily="18" charset="0"/>
                <a:ea typeface="SimSun" panose="02010600030101010101" pitchFamily="2" charset="-122"/>
              </a:rPr>
              <a:t>           </a:t>
            </a:r>
            <a:r>
              <a:rPr lang="en-US" sz="4000" dirty="0" smtClean="0">
                <a:effectLst/>
                <a:latin typeface="Times New Roman" panose="02020603050405020304" pitchFamily="18" charset="0"/>
                <a:ea typeface="SimSun" panose="02010600030101010101" pitchFamily="2" charset="-122"/>
              </a:rPr>
              <a:t>98.25% test set accuracy as compared to 97.24 ± 0.09 % from [1]. </a:t>
            </a:r>
          </a:p>
          <a:p>
            <a:pPr algn="just">
              <a:spcAft>
                <a:spcPts val="0"/>
              </a:spcAft>
            </a:pPr>
            <a:r>
              <a:rPr lang="en-US" sz="4000" dirty="0" smtClean="0">
                <a:latin typeface="Times New Roman" panose="02020603050405020304" pitchFamily="18" charset="0"/>
                <a:ea typeface="SimSun" panose="02010600030101010101" pitchFamily="2" charset="-122"/>
              </a:rPr>
              <a:t>           Despite  </a:t>
            </a:r>
            <a:r>
              <a:rPr lang="en-US" sz="4000" dirty="0" smtClean="0">
                <a:effectLst/>
                <a:latin typeface="Times New Roman" panose="02020603050405020304" pitchFamily="18" charset="0"/>
                <a:ea typeface="SimSun" panose="02010600030101010101" pitchFamily="2" charset="-122"/>
              </a:rPr>
              <a:t>the advantages, most architecture search algorithms, </a:t>
            </a:r>
            <a:endParaRPr lang="en-US" sz="4000" dirty="0">
              <a:latin typeface="Times New Roman" panose="02020603050405020304" pitchFamily="18" charset="0"/>
              <a:ea typeface="SimSun" panose="02010600030101010101" pitchFamily="2" charset="-122"/>
            </a:endParaRPr>
          </a:p>
          <a:p>
            <a:pPr algn="just">
              <a:spcAft>
                <a:spcPts val="0"/>
              </a:spcAft>
            </a:pPr>
            <a:r>
              <a:rPr lang="en-US" sz="4000" dirty="0" smtClean="0">
                <a:effectLst/>
                <a:latin typeface="Times New Roman" panose="02020603050405020304" pitchFamily="18" charset="0"/>
                <a:ea typeface="SimSun" panose="02010600030101010101" pitchFamily="2" charset="-122"/>
              </a:rPr>
              <a:t>           including DARTS, lag in some key areas. Finally, because DARTS </a:t>
            </a:r>
            <a:endParaRPr lang="en-US" sz="4000" dirty="0" smtClean="0">
              <a:latin typeface="Times New Roman" panose="02020603050405020304" pitchFamily="18" charset="0"/>
              <a:ea typeface="SimSun" panose="02010600030101010101" pitchFamily="2" charset="-122"/>
            </a:endParaRPr>
          </a:p>
          <a:p>
            <a:pPr algn="just">
              <a:spcAft>
                <a:spcPts val="0"/>
              </a:spcAft>
            </a:pPr>
            <a:r>
              <a:rPr lang="en-US" sz="4000" dirty="0">
                <a:effectLst/>
                <a:latin typeface="Times New Roman" panose="02020603050405020304" pitchFamily="18" charset="0"/>
                <a:ea typeface="SimSun" panose="02010600030101010101" pitchFamily="2" charset="-122"/>
              </a:rPr>
              <a:t> </a:t>
            </a:r>
            <a:r>
              <a:rPr lang="en-US" sz="4000" dirty="0" smtClean="0">
                <a:effectLst/>
                <a:latin typeface="Times New Roman" panose="02020603050405020304" pitchFamily="18" charset="0"/>
                <a:ea typeface="SimSun" panose="02010600030101010101" pitchFamily="2" charset="-122"/>
              </a:rPr>
              <a:t>           is capable of designing RNNs, it may be applied and studied on   </a:t>
            </a:r>
            <a:endParaRPr lang="en-US" sz="4000" dirty="0">
              <a:latin typeface="Times New Roman" panose="02020603050405020304" pitchFamily="18" charset="0"/>
              <a:ea typeface="SimSun" panose="02010600030101010101" pitchFamily="2" charset="-122"/>
            </a:endParaRPr>
          </a:p>
          <a:p>
            <a:pPr algn="just">
              <a:spcAft>
                <a:spcPts val="0"/>
              </a:spcAft>
            </a:pPr>
            <a:r>
              <a:rPr lang="en-US" sz="4000" dirty="0" smtClean="0">
                <a:effectLst/>
                <a:latin typeface="Times New Roman" panose="02020603050405020304" pitchFamily="18" charset="0"/>
                <a:ea typeface="SimSun" panose="02010600030101010101" pitchFamily="2" charset="-122"/>
              </a:rPr>
              <a:t>              text or time-series datasets.</a:t>
            </a:r>
            <a:endParaRPr lang="fr-FR" sz="4000" dirty="0" smtClean="0">
              <a:effectLst/>
              <a:latin typeface="Times New Roman" panose="02020603050405020304" pitchFamily="18" charset="0"/>
              <a:ea typeface="SimSun" panose="02010600030101010101" pitchFamily="2" charset="-122"/>
            </a:endParaRPr>
          </a:p>
          <a:p>
            <a:pPr algn="just">
              <a:spcAft>
                <a:spcPts val="0"/>
              </a:spcAft>
            </a:pPr>
            <a:endParaRPr lang="fr-FR" sz="4000" dirty="0">
              <a:effectLst/>
              <a:latin typeface="Times New Roman" panose="02020603050405020304" pitchFamily="18" charset="0"/>
              <a:ea typeface="SimSun" panose="02010600030101010101" pitchFamily="2" charset="-122"/>
            </a:endParaRPr>
          </a:p>
        </p:txBody>
      </p:sp>
      <p:pic>
        <p:nvPicPr>
          <p:cNvPr id="24" name="Image 23"/>
          <p:cNvPicPr>
            <a:picLocks noChangeAspect="1"/>
          </p:cNvPicPr>
          <p:nvPr/>
        </p:nvPicPr>
        <p:blipFill>
          <a:blip r:embed="rId3"/>
          <a:stretch>
            <a:fillRect/>
          </a:stretch>
        </p:blipFill>
        <p:spPr>
          <a:xfrm>
            <a:off x="7258046" y="32667203"/>
            <a:ext cx="12368714" cy="4176000"/>
          </a:xfrm>
          <a:prstGeom prst="rect">
            <a:avLst/>
          </a:prstGeom>
        </p:spPr>
      </p:pic>
      <p:pic>
        <p:nvPicPr>
          <p:cNvPr id="25" name="Image 24"/>
          <p:cNvPicPr>
            <a:picLocks noChangeAspect="1"/>
          </p:cNvPicPr>
          <p:nvPr/>
        </p:nvPicPr>
        <p:blipFill>
          <a:blip r:embed="rId4"/>
          <a:stretch>
            <a:fillRect/>
          </a:stretch>
        </p:blipFill>
        <p:spPr>
          <a:xfrm>
            <a:off x="10027773" y="39152701"/>
            <a:ext cx="4634673" cy="3564000"/>
          </a:xfrm>
          <a:prstGeom prst="rect">
            <a:avLst/>
          </a:prstGeom>
        </p:spPr>
      </p:pic>
      <p:pic>
        <p:nvPicPr>
          <p:cNvPr id="26" name="Image 25"/>
          <p:cNvPicPr>
            <a:picLocks noChangeAspect="1"/>
          </p:cNvPicPr>
          <p:nvPr/>
        </p:nvPicPr>
        <p:blipFill>
          <a:blip r:embed="rId5"/>
          <a:stretch>
            <a:fillRect/>
          </a:stretch>
        </p:blipFill>
        <p:spPr>
          <a:xfrm>
            <a:off x="9843103" y="24082400"/>
            <a:ext cx="6124366" cy="2520000"/>
          </a:xfrm>
          <a:prstGeom prst="rect">
            <a:avLst/>
          </a:prstGeom>
        </p:spPr>
      </p:pic>
      <p:sp>
        <p:nvSpPr>
          <p:cNvPr id="2" name="ZoneTexte 1"/>
          <p:cNvSpPr txBox="1"/>
          <p:nvPr/>
        </p:nvSpPr>
        <p:spPr>
          <a:xfrm>
            <a:off x="151333" y="32824465"/>
            <a:ext cx="14400570" cy="9479518"/>
          </a:xfrm>
          <a:prstGeom prst="rect">
            <a:avLst/>
          </a:prstGeom>
          <a:noFill/>
        </p:spPr>
        <p:txBody>
          <a:bodyPr wrap="square" rtlCol="0">
            <a:spAutoFit/>
          </a:bodyPr>
          <a:lstStyle/>
          <a:p>
            <a:pPr marL="571500" indent="-571500" algn="just">
              <a:spcAft>
                <a:spcPts val="0"/>
              </a:spcAft>
              <a:buFont typeface="Arial" panose="020B0604020202020204" pitchFamily="34" charset="0"/>
              <a:buChar char="•"/>
            </a:pPr>
            <a:r>
              <a:rPr lang="en-US" sz="4000" b="1" dirty="0" smtClean="0">
                <a:latin typeface="Times New Roman" panose="02020603050405020304" pitchFamily="18" charset="0"/>
                <a:ea typeface="SimSun" panose="02010600030101010101" pitchFamily="2" charset="-122"/>
              </a:rPr>
              <a:t>Neural Message Passing</a:t>
            </a:r>
          </a:p>
          <a:p>
            <a:pPr algn="just">
              <a:spcAft>
                <a:spcPts val="0"/>
              </a:spcAft>
            </a:pPr>
            <a:r>
              <a:rPr lang="en-US" sz="4000" dirty="0" smtClean="0">
                <a:latin typeface="Times New Roman" panose="02020603050405020304" pitchFamily="18" charset="0"/>
                <a:ea typeface="SimSun" panose="02010600030101010101" pitchFamily="2" charset="-122"/>
              </a:rPr>
              <a:t>The </a:t>
            </a:r>
            <a:r>
              <a:rPr lang="en-US" sz="4000" dirty="0">
                <a:latin typeface="Times New Roman" panose="02020603050405020304" pitchFamily="18" charset="0"/>
                <a:ea typeface="SimSun" panose="02010600030101010101" pitchFamily="2" charset="-122"/>
              </a:rPr>
              <a:t>defining feature of a GNN is that it uses a form </a:t>
            </a:r>
            <a:endParaRPr lang="en-US" sz="4000" dirty="0" smtClean="0">
              <a:latin typeface="Times New Roman" panose="02020603050405020304" pitchFamily="18" charset="0"/>
              <a:ea typeface="SimSun" panose="02010600030101010101" pitchFamily="2" charset="-122"/>
            </a:endParaRPr>
          </a:p>
          <a:p>
            <a:pPr algn="just">
              <a:spcAft>
                <a:spcPts val="0"/>
              </a:spcAft>
            </a:pPr>
            <a:r>
              <a:rPr lang="en-US" sz="4000" dirty="0" smtClean="0">
                <a:latin typeface="Times New Roman" panose="02020603050405020304" pitchFamily="18" charset="0"/>
                <a:ea typeface="SimSun" panose="02010600030101010101" pitchFamily="2" charset="-122"/>
              </a:rPr>
              <a:t>of </a:t>
            </a:r>
            <a:r>
              <a:rPr lang="en-US" sz="4000" dirty="0">
                <a:latin typeface="Times New Roman" panose="02020603050405020304" pitchFamily="18" charset="0"/>
                <a:ea typeface="SimSun" panose="02010600030101010101" pitchFamily="2" charset="-122"/>
              </a:rPr>
              <a:t>neural message passing in which vector messages </a:t>
            </a:r>
            <a:r>
              <a:rPr lang="en-US" sz="4000" dirty="0" smtClean="0">
                <a:latin typeface="Times New Roman" panose="02020603050405020304" pitchFamily="18" charset="0"/>
                <a:ea typeface="SimSun" panose="02010600030101010101" pitchFamily="2" charset="-122"/>
              </a:rPr>
              <a:t>are</a:t>
            </a:r>
          </a:p>
          <a:p>
            <a:pPr algn="just">
              <a:spcAft>
                <a:spcPts val="0"/>
              </a:spcAft>
            </a:pPr>
            <a:r>
              <a:rPr lang="en-US" sz="4000" dirty="0" smtClean="0">
                <a:latin typeface="Times New Roman" panose="02020603050405020304" pitchFamily="18" charset="0"/>
                <a:ea typeface="SimSun" panose="02010600030101010101" pitchFamily="2" charset="-122"/>
              </a:rPr>
              <a:t>exchanged </a:t>
            </a:r>
            <a:r>
              <a:rPr lang="en-US" sz="4000" dirty="0">
                <a:latin typeface="Times New Roman" panose="02020603050405020304" pitchFamily="18" charset="0"/>
                <a:ea typeface="SimSun" panose="02010600030101010101" pitchFamily="2" charset="-122"/>
              </a:rPr>
              <a:t>between nodes in the graph and updated </a:t>
            </a:r>
          </a:p>
          <a:p>
            <a:pPr algn="just">
              <a:spcAft>
                <a:spcPts val="0"/>
              </a:spcAft>
            </a:pPr>
            <a:r>
              <a:rPr lang="en-US" sz="4000" dirty="0" smtClean="0">
                <a:latin typeface="Times New Roman" panose="02020603050405020304" pitchFamily="18" charset="0"/>
                <a:ea typeface="SimSun" panose="02010600030101010101" pitchFamily="2" charset="-122"/>
              </a:rPr>
              <a:t>using </a:t>
            </a:r>
            <a:r>
              <a:rPr lang="en-US" sz="4000" dirty="0">
                <a:latin typeface="Times New Roman" panose="02020603050405020304" pitchFamily="18" charset="0"/>
                <a:ea typeface="SimSun" panose="02010600030101010101" pitchFamily="2" charset="-122"/>
              </a:rPr>
              <a:t>neural networks. During each message-passing </a:t>
            </a:r>
          </a:p>
          <a:p>
            <a:pPr algn="just">
              <a:spcAft>
                <a:spcPts val="0"/>
              </a:spcAft>
            </a:pPr>
            <a:r>
              <a:rPr lang="en-US" sz="4000" dirty="0" smtClean="0">
                <a:latin typeface="Times New Roman" panose="02020603050405020304" pitchFamily="18" charset="0"/>
                <a:ea typeface="SimSun" panose="02010600030101010101" pitchFamily="2" charset="-122"/>
              </a:rPr>
              <a:t>iteration </a:t>
            </a:r>
            <a:r>
              <a:rPr lang="en-US" sz="4000" dirty="0">
                <a:latin typeface="Times New Roman" panose="02020603050405020304" pitchFamily="18" charset="0"/>
                <a:ea typeface="SimSun" panose="02010600030101010101" pitchFamily="2" charset="-122"/>
              </a:rPr>
              <a:t>in a GNN, the embedding </a:t>
            </a:r>
            <a:r>
              <a:rPr lang="en-US" sz="4000" dirty="0" err="1">
                <a:latin typeface="Times New Roman" panose="02020603050405020304" pitchFamily="18" charset="0"/>
                <a:ea typeface="SimSun" panose="02010600030101010101" pitchFamily="2" charset="-122"/>
              </a:rPr>
              <a:t>h</a:t>
            </a:r>
            <a:r>
              <a:rPr lang="en-US" sz="4000" baseline="-25000" dirty="0" err="1">
                <a:latin typeface="Times New Roman" panose="02020603050405020304" pitchFamily="18" charset="0"/>
                <a:ea typeface="SimSun" panose="02010600030101010101" pitchFamily="2" charset="-122"/>
              </a:rPr>
              <a:t>u</a:t>
            </a:r>
            <a:r>
              <a:rPr lang="en-US" sz="4000" baseline="30000" dirty="0">
                <a:latin typeface="Times New Roman" panose="02020603050405020304" pitchFamily="18" charset="0"/>
                <a:ea typeface="SimSun" panose="02010600030101010101" pitchFamily="2" charset="-122"/>
              </a:rPr>
              <a:t>(k) </a:t>
            </a:r>
            <a:r>
              <a:rPr lang="en-US" sz="4000" dirty="0">
                <a:latin typeface="Times New Roman" panose="02020603050405020304" pitchFamily="18" charset="0"/>
                <a:ea typeface="SimSun" panose="02010600030101010101" pitchFamily="2" charset="-122"/>
              </a:rPr>
              <a:t>corresponding </a:t>
            </a:r>
            <a:r>
              <a:rPr lang="en-US" sz="4000" dirty="0" smtClean="0">
                <a:latin typeface="Times New Roman" panose="02020603050405020304" pitchFamily="18" charset="0"/>
                <a:ea typeface="SimSun" panose="02010600030101010101" pitchFamily="2" charset="-122"/>
              </a:rPr>
              <a:t>to</a:t>
            </a:r>
          </a:p>
          <a:p>
            <a:pPr algn="just">
              <a:spcAft>
                <a:spcPts val="0"/>
              </a:spcAft>
            </a:pPr>
            <a:r>
              <a:rPr lang="en-US" sz="4000" dirty="0" smtClean="0">
                <a:latin typeface="Times New Roman" panose="02020603050405020304" pitchFamily="18" charset="0"/>
                <a:ea typeface="SimSun" panose="02010600030101010101" pitchFamily="2" charset="-122"/>
              </a:rPr>
              <a:t>each </a:t>
            </a:r>
            <a:r>
              <a:rPr lang="en-US" sz="4000" dirty="0">
                <a:latin typeface="Times New Roman" panose="02020603050405020304" pitchFamily="18" charset="0"/>
                <a:ea typeface="SimSun" panose="02010600030101010101" pitchFamily="2" charset="-122"/>
              </a:rPr>
              <a:t>node u e V is updated according to information </a:t>
            </a:r>
            <a:r>
              <a:rPr lang="en-US" sz="4000" dirty="0" smtClean="0">
                <a:latin typeface="Times New Roman" panose="02020603050405020304" pitchFamily="18" charset="0"/>
                <a:ea typeface="SimSun" panose="02010600030101010101" pitchFamily="2" charset="-122"/>
              </a:rPr>
              <a:t>aggregated </a:t>
            </a:r>
            <a:r>
              <a:rPr lang="en-US" sz="4000" dirty="0">
                <a:latin typeface="Times New Roman" panose="02020603050405020304" pitchFamily="18" charset="0"/>
                <a:ea typeface="SimSun" panose="02010600030101010101" pitchFamily="2" charset="-122"/>
              </a:rPr>
              <a:t>from u’s graph neighborhood N(v</a:t>
            </a:r>
            <a:r>
              <a:rPr lang="en-US" sz="4000" dirty="0" smtClean="0">
                <a:latin typeface="Times New Roman" panose="02020603050405020304" pitchFamily="18" charset="0"/>
                <a:ea typeface="SimSun" panose="02010600030101010101" pitchFamily="2" charset="-122"/>
              </a:rPr>
              <a:t>). </a:t>
            </a:r>
            <a:r>
              <a:rPr lang="en-US" sz="4000" dirty="0">
                <a:latin typeface="Times New Roman" panose="02020603050405020304" pitchFamily="18" charset="0"/>
                <a:ea typeface="SimSun" panose="02010600030101010101" pitchFamily="2" charset="-122"/>
              </a:rPr>
              <a:t>This message-passing update can be expressed as in “(1</a:t>
            </a:r>
            <a:r>
              <a:rPr lang="en-US" sz="4000" dirty="0" smtClean="0">
                <a:latin typeface="Times New Roman" panose="02020603050405020304" pitchFamily="18" charset="0"/>
                <a:ea typeface="SimSun" panose="02010600030101010101" pitchFamily="2" charset="-122"/>
              </a:rPr>
              <a:t>)”.</a:t>
            </a:r>
            <a:endParaRPr lang="fr-FR" sz="4000" dirty="0">
              <a:latin typeface="Times New Roman" panose="02020603050405020304" pitchFamily="18" charset="0"/>
              <a:ea typeface="SimSun" panose="02010600030101010101" pitchFamily="2" charset="-122"/>
            </a:endParaRPr>
          </a:p>
          <a:p>
            <a:pPr algn="just">
              <a:spcAft>
                <a:spcPts val="0"/>
              </a:spcAft>
            </a:pPr>
            <a:endParaRPr lang="fr-FR" sz="4000" dirty="0">
              <a:latin typeface="Times New Roman" panose="02020603050405020304" pitchFamily="18" charset="0"/>
              <a:ea typeface="SimSun" panose="02010600030101010101" pitchFamily="2" charset="-122"/>
            </a:endParaRPr>
          </a:p>
          <a:p>
            <a:pPr algn="just">
              <a:spcAft>
                <a:spcPts val="0"/>
              </a:spcAft>
            </a:pPr>
            <a:r>
              <a:rPr lang="en-US" sz="3500" dirty="0" err="1">
                <a:latin typeface="Times New Roman" panose="02020603050405020304" pitchFamily="18" charset="0"/>
                <a:ea typeface="SimSun" panose="02010600030101010101" pitchFamily="2" charset="-122"/>
              </a:rPr>
              <a:t>h</a:t>
            </a:r>
            <a:r>
              <a:rPr lang="en-US" sz="3500" baseline="-25000" dirty="0" err="1">
                <a:latin typeface="Times New Roman" panose="02020603050405020304" pitchFamily="18" charset="0"/>
                <a:ea typeface="SimSun" panose="02010600030101010101" pitchFamily="2" charset="-122"/>
              </a:rPr>
              <a:t>u</a:t>
            </a:r>
            <a:r>
              <a:rPr lang="en-US" sz="3500" baseline="30000" dirty="0">
                <a:latin typeface="Times New Roman" panose="02020603050405020304" pitchFamily="18" charset="0"/>
                <a:ea typeface="SimSun" panose="02010600030101010101" pitchFamily="2" charset="-122"/>
              </a:rPr>
              <a:t>(k+1) </a:t>
            </a:r>
            <a:r>
              <a:rPr lang="en-US" sz="3500" dirty="0">
                <a:latin typeface="Times New Roman" panose="02020603050405020304" pitchFamily="18" charset="0"/>
                <a:ea typeface="SimSun" panose="02010600030101010101" pitchFamily="2" charset="-122"/>
              </a:rPr>
              <a:t>= Update</a:t>
            </a:r>
            <a:r>
              <a:rPr lang="en-US" sz="3500" baseline="30000" dirty="0">
                <a:latin typeface="Times New Roman" panose="02020603050405020304" pitchFamily="18" charset="0"/>
                <a:ea typeface="SimSun" panose="02010600030101010101" pitchFamily="2" charset="-122"/>
              </a:rPr>
              <a:t>(k) </a:t>
            </a:r>
            <a:r>
              <a:rPr lang="en-US" sz="3500" dirty="0">
                <a:latin typeface="Times New Roman" panose="02020603050405020304" pitchFamily="18" charset="0"/>
                <a:ea typeface="SimSun" panose="02010600030101010101" pitchFamily="2" charset="-122"/>
              </a:rPr>
              <a:t>(</a:t>
            </a:r>
            <a:r>
              <a:rPr lang="en-US" sz="3500" dirty="0" err="1">
                <a:latin typeface="Times New Roman" panose="02020603050405020304" pitchFamily="18" charset="0"/>
                <a:ea typeface="SimSun" panose="02010600030101010101" pitchFamily="2" charset="-122"/>
              </a:rPr>
              <a:t>h</a:t>
            </a:r>
            <a:r>
              <a:rPr lang="en-US" sz="3500" baseline="-25000" dirty="0" err="1">
                <a:latin typeface="Times New Roman" panose="02020603050405020304" pitchFamily="18" charset="0"/>
                <a:ea typeface="SimSun" panose="02010600030101010101" pitchFamily="2" charset="-122"/>
              </a:rPr>
              <a:t>u</a:t>
            </a:r>
            <a:r>
              <a:rPr lang="en-US" sz="3500" baseline="30000" dirty="0">
                <a:latin typeface="Times New Roman" panose="02020603050405020304" pitchFamily="18" charset="0"/>
                <a:ea typeface="SimSun" panose="02010600030101010101" pitchFamily="2" charset="-122"/>
              </a:rPr>
              <a:t>(k)</a:t>
            </a:r>
            <a:r>
              <a:rPr lang="en-US" sz="3500" dirty="0">
                <a:latin typeface="Times New Roman" panose="02020603050405020304" pitchFamily="18" charset="0"/>
                <a:ea typeface="SimSun" panose="02010600030101010101" pitchFamily="2" charset="-122"/>
              </a:rPr>
              <a:t>, Aggregate</a:t>
            </a:r>
            <a:r>
              <a:rPr lang="en-US" sz="3500" baseline="30000" dirty="0">
                <a:latin typeface="Times New Roman" panose="02020603050405020304" pitchFamily="18" charset="0"/>
                <a:ea typeface="SimSun" panose="02010600030101010101" pitchFamily="2" charset="-122"/>
              </a:rPr>
              <a:t> (k)</a:t>
            </a:r>
            <a:r>
              <a:rPr lang="en-US" sz="3500" dirty="0">
                <a:latin typeface="Times New Roman" panose="02020603050405020304" pitchFamily="18" charset="0"/>
                <a:ea typeface="SimSun" panose="02010600030101010101" pitchFamily="2" charset="-122"/>
              </a:rPr>
              <a:t>({</a:t>
            </a:r>
            <a:r>
              <a:rPr lang="en-US" sz="3500" dirty="0" err="1">
                <a:latin typeface="Times New Roman" panose="02020603050405020304" pitchFamily="18" charset="0"/>
                <a:ea typeface="SimSun" panose="02010600030101010101" pitchFamily="2" charset="-122"/>
              </a:rPr>
              <a:t>h</a:t>
            </a:r>
            <a:r>
              <a:rPr lang="en-US" sz="3500" baseline="-25000" dirty="0" err="1">
                <a:latin typeface="Times New Roman" panose="02020603050405020304" pitchFamily="18" charset="0"/>
                <a:ea typeface="SimSun" panose="02010600030101010101" pitchFamily="2" charset="-122"/>
              </a:rPr>
              <a:t>v</a:t>
            </a:r>
            <a:r>
              <a:rPr lang="en-US" sz="3500" baseline="30000" dirty="0">
                <a:latin typeface="Times New Roman" panose="02020603050405020304" pitchFamily="18" charset="0"/>
                <a:ea typeface="SimSun" panose="02010600030101010101" pitchFamily="2" charset="-122"/>
              </a:rPr>
              <a:t>(k)</a:t>
            </a:r>
            <a:r>
              <a:rPr lang="en-US" sz="3500" dirty="0">
                <a:latin typeface="Times New Roman" panose="02020603050405020304" pitchFamily="18" charset="0"/>
                <a:ea typeface="SimSun" panose="02010600030101010101" pitchFamily="2" charset="-122"/>
              </a:rPr>
              <a:t>,</a:t>
            </a:r>
            <a:r>
              <a:rPr lang="en-US" sz="3500" dirty="0">
                <a:latin typeface="Symbol" panose="05050102010706020507" pitchFamily="18" charset="2"/>
                <a:ea typeface="SimSun" panose="02010600030101010101" pitchFamily="2" charset="-122"/>
              </a:rPr>
              <a:t>"</a:t>
            </a:r>
            <a:r>
              <a:rPr lang="en-US" sz="3500" dirty="0">
                <a:latin typeface="Times New Roman" panose="02020603050405020304" pitchFamily="18" charset="0"/>
                <a:ea typeface="SimSun" panose="02010600030101010101" pitchFamily="2" charset="-122"/>
              </a:rPr>
              <a:t>v e N(u)}))</a:t>
            </a:r>
            <a:endParaRPr lang="fr-FR" sz="3500" dirty="0">
              <a:latin typeface="Times New Roman" panose="02020603050405020304" pitchFamily="18" charset="0"/>
              <a:ea typeface="SimSun" panose="02010600030101010101" pitchFamily="2" charset="-122"/>
            </a:endParaRPr>
          </a:p>
          <a:p>
            <a:pPr algn="just">
              <a:spcAft>
                <a:spcPts val="0"/>
              </a:spcAft>
            </a:pPr>
            <a:r>
              <a:rPr lang="en-US" sz="3500" dirty="0">
                <a:latin typeface="Times New Roman" panose="02020603050405020304" pitchFamily="18" charset="0"/>
                <a:ea typeface="SimSun" panose="02010600030101010101" pitchFamily="2" charset="-122"/>
              </a:rPr>
              <a:t>          = Update</a:t>
            </a:r>
            <a:r>
              <a:rPr lang="en-US" sz="3500" baseline="30000" dirty="0">
                <a:latin typeface="Times New Roman" panose="02020603050405020304" pitchFamily="18" charset="0"/>
                <a:ea typeface="SimSun" panose="02010600030101010101" pitchFamily="2" charset="-122"/>
              </a:rPr>
              <a:t>(k) </a:t>
            </a:r>
            <a:r>
              <a:rPr lang="en-US" sz="3500" dirty="0">
                <a:latin typeface="Times New Roman" panose="02020603050405020304" pitchFamily="18" charset="0"/>
                <a:ea typeface="SimSun" panose="02010600030101010101" pitchFamily="2" charset="-122"/>
              </a:rPr>
              <a:t>(</a:t>
            </a:r>
            <a:r>
              <a:rPr lang="en-US" sz="3500" dirty="0" err="1">
                <a:latin typeface="Times New Roman" panose="02020603050405020304" pitchFamily="18" charset="0"/>
                <a:ea typeface="SimSun" panose="02010600030101010101" pitchFamily="2" charset="-122"/>
              </a:rPr>
              <a:t>h</a:t>
            </a:r>
            <a:r>
              <a:rPr lang="en-US" sz="3500" baseline="-25000" dirty="0" err="1">
                <a:latin typeface="Times New Roman" panose="02020603050405020304" pitchFamily="18" charset="0"/>
                <a:ea typeface="SimSun" panose="02010600030101010101" pitchFamily="2" charset="-122"/>
              </a:rPr>
              <a:t>u</a:t>
            </a:r>
            <a:r>
              <a:rPr lang="en-US" sz="3500" baseline="30000" dirty="0">
                <a:latin typeface="Times New Roman" panose="02020603050405020304" pitchFamily="18" charset="0"/>
                <a:ea typeface="SimSun" panose="02010600030101010101" pitchFamily="2" charset="-122"/>
              </a:rPr>
              <a:t>(k)</a:t>
            </a:r>
            <a:r>
              <a:rPr lang="en-US" sz="3500" dirty="0">
                <a:latin typeface="Times New Roman" panose="02020603050405020304" pitchFamily="18" charset="0"/>
                <a:ea typeface="SimSun" panose="02010600030101010101" pitchFamily="2" charset="-122"/>
              </a:rPr>
              <a:t>, </a:t>
            </a:r>
            <a:r>
              <a:rPr lang="en-US" sz="3500" dirty="0" err="1">
                <a:latin typeface="Times New Roman" panose="02020603050405020304" pitchFamily="18" charset="0"/>
                <a:ea typeface="SimSun" panose="02010600030101010101" pitchFamily="2" charset="-122"/>
              </a:rPr>
              <a:t>m</a:t>
            </a:r>
            <a:r>
              <a:rPr lang="en-US" sz="3500" baseline="30000" dirty="0" err="1">
                <a:latin typeface="Times New Roman" panose="02020603050405020304" pitchFamily="18" charset="0"/>
                <a:ea typeface="SimSun" panose="02010600030101010101" pitchFamily="2" charset="-122"/>
              </a:rPr>
              <a:t>k</a:t>
            </a:r>
            <a:r>
              <a:rPr lang="en-US" sz="3500" baseline="-25000" dirty="0" err="1">
                <a:latin typeface="Times New Roman" panose="02020603050405020304" pitchFamily="18" charset="0"/>
                <a:ea typeface="SimSun" panose="02010600030101010101" pitchFamily="2" charset="-122"/>
              </a:rPr>
              <a:t>N</a:t>
            </a:r>
            <a:r>
              <a:rPr lang="en-US" sz="3500" baseline="-25000" dirty="0">
                <a:latin typeface="Times New Roman" panose="02020603050405020304" pitchFamily="18" charset="0"/>
                <a:ea typeface="SimSun" panose="02010600030101010101" pitchFamily="2" charset="-122"/>
              </a:rPr>
              <a:t>(u</a:t>
            </a:r>
            <a:r>
              <a:rPr lang="en-US" sz="3500" baseline="-25000" dirty="0" smtClean="0">
                <a:latin typeface="Times New Roman" panose="02020603050405020304" pitchFamily="18" charset="0"/>
                <a:ea typeface="SimSun" panose="02010600030101010101" pitchFamily="2" charset="-122"/>
              </a:rPr>
              <a:t>)</a:t>
            </a:r>
            <a:r>
              <a:rPr lang="en-US" sz="3500" dirty="0" smtClean="0">
                <a:latin typeface="Times New Roman" panose="02020603050405020304" pitchFamily="18" charset="0"/>
                <a:ea typeface="SimSun" panose="02010600030101010101" pitchFamily="2" charset="-122"/>
              </a:rPr>
              <a:t>),                                                                        (1)</a:t>
            </a:r>
          </a:p>
          <a:p>
            <a:pPr algn="just">
              <a:spcAft>
                <a:spcPts val="0"/>
              </a:spcAft>
            </a:pPr>
            <a:endParaRPr lang="en-US" sz="3500" dirty="0">
              <a:latin typeface="Times New Roman" panose="02020603050405020304" pitchFamily="18" charset="0"/>
              <a:ea typeface="SimSun" panose="02010600030101010101" pitchFamily="2" charset="-122"/>
            </a:endParaRPr>
          </a:p>
          <a:p>
            <a:pPr marL="571500" indent="-571500" algn="just">
              <a:spcAft>
                <a:spcPts val="0"/>
              </a:spcAft>
              <a:buFont typeface="Arial" panose="020B0604020202020204" pitchFamily="34" charset="0"/>
              <a:buChar char="•"/>
            </a:pPr>
            <a:r>
              <a:rPr lang="en-US" sz="3500" b="1" dirty="0" smtClean="0">
                <a:latin typeface="Times New Roman" panose="02020603050405020304" pitchFamily="18" charset="0"/>
                <a:ea typeface="SimSun" panose="02010600030101010101" pitchFamily="2" charset="-122"/>
              </a:rPr>
              <a:t>Parameter Sharing</a:t>
            </a:r>
          </a:p>
          <a:p>
            <a:pPr marL="571500" indent="-571500" algn="just">
              <a:spcAft>
                <a:spcPts val="0"/>
              </a:spcAft>
              <a:buFont typeface="Arial" panose="020B0604020202020204" pitchFamily="34" charset="0"/>
              <a:buChar char="•"/>
            </a:pPr>
            <a:endParaRPr lang="en-US" sz="3500" dirty="0">
              <a:latin typeface="Times New Roman" panose="02020603050405020304" pitchFamily="18" charset="0"/>
              <a:ea typeface="SimSun" panose="02010600030101010101" pitchFamily="2" charset="-122"/>
            </a:endParaRPr>
          </a:p>
          <a:p>
            <a:pPr marL="571500" indent="-571500" algn="just">
              <a:spcAft>
                <a:spcPts val="0"/>
              </a:spcAft>
              <a:buFont typeface="Arial" panose="020B0604020202020204" pitchFamily="34" charset="0"/>
              <a:buChar char="•"/>
            </a:pPr>
            <a:r>
              <a:rPr lang="en-US" sz="3500" b="1" dirty="0" smtClean="0">
                <a:latin typeface="Times New Roman" panose="02020603050405020304" pitchFamily="18" charset="0"/>
                <a:ea typeface="SimSun" panose="02010600030101010101" pitchFamily="2" charset="-122"/>
              </a:rPr>
              <a:t>Transfer Learning</a:t>
            </a:r>
            <a:endParaRPr lang="fr-FR" sz="4000" b="1" dirty="0">
              <a:latin typeface="Times New Roman" panose="02020603050405020304" pitchFamily="18" charset="0"/>
              <a:ea typeface="SimSun" panose="02010600030101010101" pitchFamily="2" charset="-122"/>
            </a:endParaRPr>
          </a:p>
        </p:txBody>
      </p:sp>
      <p:sp>
        <p:nvSpPr>
          <p:cNvPr id="9" name="ZoneTexte 8"/>
          <p:cNvSpPr txBox="1"/>
          <p:nvPr/>
        </p:nvSpPr>
        <p:spPr>
          <a:xfrm>
            <a:off x="14662446" y="8839200"/>
            <a:ext cx="15612767" cy="5355312"/>
          </a:xfrm>
          <a:prstGeom prst="rect">
            <a:avLst/>
          </a:prstGeom>
          <a:noFill/>
        </p:spPr>
        <p:txBody>
          <a:bodyPr wrap="square" rtlCol="0">
            <a:spAutoFit/>
          </a:bodyPr>
          <a:lstStyle/>
          <a:p>
            <a:pPr marL="457200" indent="-457200"/>
            <a:r>
              <a:rPr lang="en-US" sz="3800" dirty="0" smtClean="0">
                <a:latin typeface="Times New Roman" panose="02020603050405020304" pitchFamily="18" charset="0"/>
                <a:ea typeface="SimSun" panose="02010600030101010101" pitchFamily="2" charset="-122"/>
              </a:rPr>
              <a:t>COMPARISON </a:t>
            </a:r>
            <a:r>
              <a:rPr lang="en-US" sz="3800" dirty="0">
                <a:latin typeface="Times New Roman" panose="02020603050405020304" pitchFamily="18" charset="0"/>
                <a:ea typeface="SimSun" panose="02010600030101010101" pitchFamily="2" charset="-122"/>
              </a:rPr>
              <a:t>WITH STATE-OF-THE-ART </a:t>
            </a:r>
            <a:r>
              <a:rPr lang="en-US" sz="3800" dirty="0" smtClean="0">
                <a:latin typeface="Times New Roman" panose="02020603050405020304" pitchFamily="18" charset="0"/>
                <a:ea typeface="SimSun" panose="02010600030101010101" pitchFamily="2" charset="-122"/>
              </a:rPr>
              <a:t>ALGORITHMS </a:t>
            </a:r>
            <a:r>
              <a:rPr lang="en-US" sz="3800" dirty="0">
                <a:latin typeface="Times New Roman" panose="02020603050405020304" pitchFamily="18" charset="0"/>
                <a:ea typeface="SimSun" panose="02010600030101010101" pitchFamily="2" charset="-122"/>
              </a:rPr>
              <a:t>ON </a:t>
            </a:r>
            <a:r>
              <a:rPr lang="en-US" sz="3800" dirty="0" smtClean="0">
                <a:latin typeface="Times New Roman" panose="02020603050405020304" pitchFamily="18" charset="0"/>
                <a:ea typeface="SimSun" panose="02010600030101010101" pitchFamily="2" charset="-122"/>
              </a:rPr>
              <a:t>CIFAR-10</a:t>
            </a:r>
          </a:p>
          <a:p>
            <a:pPr marL="457200" indent="-457200"/>
            <a:endParaRPr lang="en-US" sz="3800" dirty="0">
              <a:latin typeface="Times New Roman" panose="02020603050405020304" pitchFamily="18" charset="0"/>
              <a:ea typeface="SimSun" panose="02010600030101010101" pitchFamily="2" charset="-122"/>
            </a:endParaRPr>
          </a:p>
          <a:p>
            <a:pPr marL="457200" indent="-457200"/>
            <a:endParaRPr lang="en-US" sz="3800" dirty="0" smtClean="0">
              <a:latin typeface="Times New Roman" panose="02020603050405020304" pitchFamily="18" charset="0"/>
              <a:ea typeface="SimSun" panose="02010600030101010101" pitchFamily="2" charset="-122"/>
            </a:endParaRPr>
          </a:p>
          <a:p>
            <a:pPr marL="457200" indent="-457200"/>
            <a:endParaRPr lang="en-US" sz="3800" dirty="0">
              <a:latin typeface="Times New Roman" panose="02020603050405020304" pitchFamily="18" charset="0"/>
              <a:ea typeface="SimSun" panose="02010600030101010101" pitchFamily="2" charset="-122"/>
            </a:endParaRPr>
          </a:p>
          <a:p>
            <a:pPr marL="457200" indent="-457200"/>
            <a:endParaRPr lang="en-US" sz="3800" dirty="0" smtClean="0">
              <a:latin typeface="Times New Roman" panose="02020603050405020304" pitchFamily="18" charset="0"/>
              <a:ea typeface="SimSun" panose="02010600030101010101" pitchFamily="2" charset="-122"/>
            </a:endParaRPr>
          </a:p>
          <a:p>
            <a:pPr marL="457200" indent="-457200"/>
            <a:endParaRPr lang="en-US" sz="3800" dirty="0">
              <a:latin typeface="Times New Roman" panose="02020603050405020304" pitchFamily="18" charset="0"/>
              <a:ea typeface="SimSun" panose="02010600030101010101" pitchFamily="2" charset="-122"/>
            </a:endParaRPr>
          </a:p>
          <a:p>
            <a:pPr marL="457200" indent="-457200"/>
            <a:endParaRPr lang="en-US" sz="3800" dirty="0" smtClean="0">
              <a:latin typeface="Times New Roman" panose="02020603050405020304" pitchFamily="18" charset="0"/>
              <a:ea typeface="SimSun" panose="02010600030101010101" pitchFamily="2" charset="-122"/>
            </a:endParaRPr>
          </a:p>
          <a:p>
            <a:pPr marL="457200" indent="-457200"/>
            <a:endParaRPr lang="en-US" sz="3800" dirty="0">
              <a:latin typeface="Times New Roman" panose="02020603050405020304" pitchFamily="18" charset="0"/>
              <a:ea typeface="SimSun" panose="02010600030101010101" pitchFamily="2" charset="-122"/>
            </a:endParaRPr>
          </a:p>
          <a:p>
            <a:pPr marL="457200" indent="-457200"/>
            <a:r>
              <a:rPr lang="en-US" sz="3800" dirty="0" smtClean="0">
                <a:latin typeface="Times New Roman" panose="02020603050405020304" pitchFamily="18" charset="0"/>
                <a:ea typeface="SimSun" panose="02010600030101010101" pitchFamily="2" charset="-122"/>
              </a:rPr>
              <a:t> </a:t>
            </a:r>
            <a:endParaRPr lang="fr-FR" sz="3800" b="1" dirty="0">
              <a:effectLst/>
              <a:latin typeface="Times New Roman" panose="02020603050405020304" pitchFamily="18" charset="0"/>
              <a:ea typeface="SimSun" panose="02010600030101010101" pitchFamily="2" charset="-122"/>
            </a:endParaRPr>
          </a:p>
        </p:txBody>
      </p:sp>
      <p:graphicFrame>
        <p:nvGraphicFramePr>
          <p:cNvPr id="34" name="Tableau 33"/>
          <p:cNvGraphicFramePr>
            <a:graphicFrameLocks noGrp="1"/>
          </p:cNvGraphicFramePr>
          <p:nvPr>
            <p:extLst>
              <p:ext uri="{D42A27DB-BD31-4B8C-83A1-F6EECF244321}">
                <p14:modId xmlns:p14="http://schemas.microsoft.com/office/powerpoint/2010/main" val="1973165921"/>
              </p:ext>
            </p:extLst>
          </p:nvPr>
        </p:nvGraphicFramePr>
        <p:xfrm>
          <a:off x="15240068" y="9656043"/>
          <a:ext cx="14376331" cy="8506920"/>
        </p:xfrm>
        <a:graphic>
          <a:graphicData uri="http://schemas.openxmlformats.org/drawingml/2006/table">
            <a:tbl>
              <a:tblPr firstRow="1" bandRow="1">
                <a:tableStyleId>{F5AB1C69-6EDB-4FF4-983F-18BD219EF322}</a:tableStyleId>
              </a:tblPr>
              <a:tblGrid>
                <a:gridCol w="2553552"/>
                <a:gridCol w="3196981"/>
                <a:gridCol w="2875266"/>
                <a:gridCol w="2875266"/>
                <a:gridCol w="2875266"/>
              </a:tblGrid>
              <a:tr h="1165212">
                <a:tc>
                  <a:txBody>
                    <a:bodyPr/>
                    <a:lstStyle/>
                    <a:p>
                      <a:r>
                        <a:rPr lang="fr-SN" sz="3800" dirty="0" smtClean="0">
                          <a:latin typeface="Times New Roman" panose="02020603050405020304" pitchFamily="18" charset="0"/>
                          <a:cs typeface="Times New Roman" panose="02020603050405020304" pitchFamily="18" charset="0"/>
                        </a:rPr>
                        <a:t>Method</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Data Augmentation</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err="1" smtClean="0">
                          <a:latin typeface="Times New Roman" panose="02020603050405020304" pitchFamily="18" charset="0"/>
                          <a:cs typeface="Times New Roman" panose="02020603050405020304" pitchFamily="18" charset="0"/>
                        </a:rPr>
                        <a:t>Parameters</a:t>
                      </a:r>
                      <a:r>
                        <a:rPr lang="fr-SN" sz="3800" baseline="0" dirty="0" smtClean="0">
                          <a:latin typeface="Times New Roman" panose="02020603050405020304" pitchFamily="18" charset="0"/>
                          <a:cs typeface="Times New Roman" panose="02020603050405020304" pitchFamily="18" charset="0"/>
                        </a:rPr>
                        <a:t> (M)</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Test </a:t>
                      </a:r>
                      <a:r>
                        <a:rPr lang="fr-SN" sz="3800" dirty="0" err="1" smtClean="0">
                          <a:latin typeface="Times New Roman" panose="02020603050405020304" pitchFamily="18" charset="0"/>
                          <a:cs typeface="Times New Roman" panose="02020603050405020304" pitchFamily="18" charset="0"/>
                        </a:rPr>
                        <a:t>Error</a:t>
                      </a:r>
                      <a:r>
                        <a:rPr lang="fr-SN" sz="3800" baseline="0" dirty="0" smtClean="0">
                          <a:latin typeface="Times New Roman" panose="02020603050405020304" pitchFamily="18" charset="0"/>
                          <a:cs typeface="Times New Roman" panose="02020603050405020304" pitchFamily="18" charset="0"/>
                        </a:rPr>
                        <a:t> (%)</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err="1" smtClean="0">
                          <a:latin typeface="Times New Roman" panose="02020603050405020304" pitchFamily="18" charset="0"/>
                          <a:cs typeface="Times New Roman" panose="02020603050405020304" pitchFamily="18" charset="0"/>
                        </a:rPr>
                        <a:t>Search</a:t>
                      </a:r>
                      <a:r>
                        <a:rPr lang="fr-SN" sz="3800" dirty="0" smtClean="0">
                          <a:latin typeface="Times New Roman" panose="02020603050405020304" pitchFamily="18" charset="0"/>
                          <a:cs typeface="Times New Roman" panose="02020603050405020304" pitchFamily="18" charset="0"/>
                        </a:rPr>
                        <a:t> </a:t>
                      </a:r>
                      <a:r>
                        <a:rPr lang="fr-SN" sz="3800" dirty="0" err="1" smtClean="0">
                          <a:latin typeface="Times New Roman" panose="02020603050405020304" pitchFamily="18" charset="0"/>
                          <a:cs typeface="Times New Roman" panose="02020603050405020304" pitchFamily="18" charset="0"/>
                        </a:rPr>
                        <a:t>cost</a:t>
                      </a:r>
                      <a:r>
                        <a:rPr lang="fr-SN" sz="3800" baseline="0" dirty="0" smtClean="0">
                          <a:latin typeface="Times New Roman" panose="02020603050405020304" pitchFamily="18" charset="0"/>
                          <a:cs typeface="Times New Roman" panose="02020603050405020304" pitchFamily="18" charset="0"/>
                        </a:rPr>
                        <a:t> (GPU </a:t>
                      </a:r>
                      <a:r>
                        <a:rPr lang="fr-SN" sz="3800" baseline="0" dirty="0" err="1" smtClean="0">
                          <a:latin typeface="Times New Roman" panose="02020603050405020304" pitchFamily="18" charset="0"/>
                          <a:cs typeface="Times New Roman" panose="02020603050405020304" pitchFamily="18" charset="0"/>
                        </a:rPr>
                        <a:t>days</a:t>
                      </a:r>
                      <a:r>
                        <a:rPr lang="fr-SN" sz="3800" baseline="0" dirty="0" smtClean="0">
                          <a:latin typeface="Times New Roman" panose="02020603050405020304" pitchFamily="18" charset="0"/>
                          <a:cs typeface="Times New Roman" panose="02020603050405020304" pitchFamily="18" charset="0"/>
                        </a:rPr>
                        <a:t>)</a:t>
                      </a:r>
                      <a:endParaRPr lang="fr-FR" sz="3800" dirty="0">
                        <a:latin typeface="Times New Roman" panose="02020603050405020304" pitchFamily="18" charset="0"/>
                        <a:cs typeface="Times New Roman" panose="02020603050405020304" pitchFamily="18" charset="0"/>
                      </a:endParaRPr>
                    </a:p>
                  </a:txBody>
                  <a:tcPr/>
                </a:tc>
              </a:tr>
              <a:tr h="752840">
                <a:tc>
                  <a:txBody>
                    <a:bodyPr/>
                    <a:lstStyle/>
                    <a:p>
                      <a:r>
                        <a:rPr lang="fr-SN" sz="3800" dirty="0" err="1" smtClean="0">
                          <a:latin typeface="Times New Roman" panose="02020603050405020304" pitchFamily="18" charset="0"/>
                          <a:cs typeface="Times New Roman" panose="02020603050405020304" pitchFamily="18" charset="0"/>
                        </a:rPr>
                        <a:t>NastNet</a:t>
                      </a:r>
                      <a:r>
                        <a:rPr lang="fr-SN" sz="3800" dirty="0" smtClean="0">
                          <a:latin typeface="Times New Roman" panose="02020603050405020304" pitchFamily="18" charset="0"/>
                          <a:cs typeface="Times New Roman" panose="02020603050405020304" pitchFamily="18" charset="0"/>
                        </a:rPr>
                        <a:t>-A</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err="1" smtClean="0">
                          <a:latin typeface="Times New Roman" panose="02020603050405020304" pitchFamily="18" charset="0"/>
                          <a:cs typeface="Times New Roman" panose="02020603050405020304" pitchFamily="18" charset="0"/>
                        </a:rPr>
                        <a:t>Cutout</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3.3</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2.65</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2000</a:t>
                      </a:r>
                      <a:endParaRPr lang="fr-FR" sz="3800" dirty="0">
                        <a:latin typeface="Times New Roman" panose="02020603050405020304" pitchFamily="18" charset="0"/>
                        <a:cs typeface="Times New Roman" panose="02020603050405020304" pitchFamily="18" charset="0"/>
                      </a:endParaRPr>
                    </a:p>
                  </a:txBody>
                  <a:tcPr/>
                </a:tc>
              </a:tr>
              <a:tr h="752840">
                <a:tc>
                  <a:txBody>
                    <a:bodyPr/>
                    <a:lstStyle/>
                    <a:p>
                      <a:r>
                        <a:rPr lang="fr-SN" sz="3800" dirty="0" smtClean="0">
                          <a:latin typeface="Times New Roman" panose="02020603050405020304" pitchFamily="18" charset="0"/>
                          <a:cs typeface="Times New Roman" panose="02020603050405020304" pitchFamily="18" charset="0"/>
                        </a:rPr>
                        <a:t>PNAS</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None</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3.2</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3.41 </a:t>
                      </a:r>
                      <a:r>
                        <a:rPr lang="fr-SN" sz="3800" baseline="0" dirty="0" smtClean="0">
                          <a:latin typeface="Times New Roman" panose="02020603050405020304" pitchFamily="18" charset="0"/>
                          <a:cs typeface="Times New Roman" panose="02020603050405020304" pitchFamily="18" charset="0"/>
                        </a:rPr>
                        <a:t>± 0.09</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225</a:t>
                      </a:r>
                      <a:endParaRPr lang="fr-FR" sz="3800" dirty="0">
                        <a:latin typeface="Times New Roman" panose="02020603050405020304" pitchFamily="18" charset="0"/>
                        <a:cs typeface="Times New Roman" panose="02020603050405020304" pitchFamily="18" charset="0"/>
                      </a:endParaRPr>
                    </a:p>
                  </a:txBody>
                  <a:tcPr/>
                </a:tc>
              </a:tr>
              <a:tr h="752840">
                <a:tc>
                  <a:txBody>
                    <a:bodyPr/>
                    <a:lstStyle/>
                    <a:p>
                      <a:r>
                        <a:rPr lang="fr-SN" sz="3800" dirty="0" smtClean="0">
                          <a:latin typeface="Times New Roman" panose="02020603050405020304" pitchFamily="18" charset="0"/>
                          <a:cs typeface="Times New Roman" panose="02020603050405020304" pitchFamily="18" charset="0"/>
                        </a:rPr>
                        <a:t>ENAS</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err="1" smtClean="0">
                          <a:latin typeface="Times New Roman" panose="02020603050405020304" pitchFamily="18" charset="0"/>
                          <a:cs typeface="Times New Roman" panose="02020603050405020304" pitchFamily="18" charset="0"/>
                        </a:rPr>
                        <a:t>Cutout</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4.2</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2.89</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0.5</a:t>
                      </a:r>
                      <a:endParaRPr lang="fr-FR" sz="3800" dirty="0">
                        <a:latin typeface="Times New Roman" panose="02020603050405020304" pitchFamily="18" charset="0"/>
                        <a:cs typeface="Times New Roman" panose="02020603050405020304" pitchFamily="18" charset="0"/>
                      </a:endParaRPr>
                    </a:p>
                  </a:txBody>
                  <a:tcPr/>
                </a:tc>
              </a:tr>
              <a:tr h="1165212">
                <a:tc>
                  <a:txBody>
                    <a:bodyPr/>
                    <a:lstStyle/>
                    <a:p>
                      <a:r>
                        <a:rPr lang="fr-SN" sz="3800" dirty="0" smtClean="0">
                          <a:latin typeface="Times New Roman" panose="02020603050405020304" pitchFamily="18" charset="0"/>
                          <a:cs typeface="Times New Roman" panose="02020603050405020304" pitchFamily="18" charset="0"/>
                        </a:rPr>
                        <a:t>DARTS </a:t>
                      </a:r>
                      <a:br>
                        <a:rPr lang="fr-SN" sz="3800" dirty="0" smtClean="0">
                          <a:latin typeface="Times New Roman" panose="02020603050405020304" pitchFamily="18" charset="0"/>
                          <a:cs typeface="Times New Roman" panose="02020603050405020304" pitchFamily="18" charset="0"/>
                        </a:rPr>
                      </a:br>
                      <a:r>
                        <a:rPr lang="fr-SN" sz="3800" dirty="0" smtClean="0">
                          <a:latin typeface="Times New Roman" panose="02020603050405020304" pitchFamily="18" charset="0"/>
                          <a:cs typeface="Times New Roman" panose="02020603050405020304" pitchFamily="18" charset="0"/>
                        </a:rPr>
                        <a:t>(1st </a:t>
                      </a:r>
                      <a:r>
                        <a:rPr lang="fr-SN" sz="3800" dirty="0" err="1" smtClean="0">
                          <a:latin typeface="Times New Roman" panose="02020603050405020304" pitchFamily="18" charset="0"/>
                          <a:cs typeface="Times New Roman" panose="02020603050405020304" pitchFamily="18" charset="0"/>
                        </a:rPr>
                        <a:t>order</a:t>
                      </a:r>
                      <a:r>
                        <a:rPr lang="fr-SN" sz="3800" dirty="0" smtClean="0">
                          <a:latin typeface="Times New Roman" panose="02020603050405020304" pitchFamily="18" charset="0"/>
                          <a:cs typeface="Times New Roman" panose="02020603050405020304" pitchFamily="18" charset="0"/>
                        </a:rPr>
                        <a:t>)</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err="1" smtClean="0">
                          <a:latin typeface="Times New Roman" panose="02020603050405020304" pitchFamily="18" charset="0"/>
                          <a:cs typeface="Times New Roman" panose="02020603050405020304" pitchFamily="18" charset="0"/>
                        </a:rPr>
                        <a:t>Cutout</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3.3</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3.00 </a:t>
                      </a:r>
                      <a:r>
                        <a:rPr lang="fr-SN" sz="3800" baseline="0" dirty="0" smtClean="0">
                          <a:latin typeface="Times New Roman" panose="02020603050405020304" pitchFamily="18" charset="0"/>
                          <a:cs typeface="Times New Roman" panose="02020603050405020304" pitchFamily="18" charset="0"/>
                        </a:rPr>
                        <a:t>±</a:t>
                      </a:r>
                      <a:r>
                        <a:rPr lang="fr-SN" sz="3800" dirty="0" smtClean="0">
                          <a:latin typeface="Times New Roman" panose="02020603050405020304" pitchFamily="18" charset="0"/>
                          <a:cs typeface="Times New Roman" panose="02020603050405020304" pitchFamily="18" charset="0"/>
                        </a:rPr>
                        <a:t> 0.15</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1.5</a:t>
                      </a:r>
                      <a:endParaRPr lang="fr-FR" sz="3800" dirty="0">
                        <a:latin typeface="Times New Roman" panose="02020603050405020304" pitchFamily="18" charset="0"/>
                        <a:cs typeface="Times New Roman" panose="02020603050405020304" pitchFamily="18" charset="0"/>
                      </a:endParaRPr>
                    </a:p>
                  </a:txBody>
                  <a:tcPr/>
                </a:tc>
              </a:tr>
              <a:tr h="1165212">
                <a:tc>
                  <a:txBody>
                    <a:bodyPr/>
                    <a:lstStyle/>
                    <a:p>
                      <a:r>
                        <a:rPr lang="fr-SN" sz="3800" dirty="0" smtClean="0">
                          <a:latin typeface="Times New Roman" panose="02020603050405020304" pitchFamily="18" charset="0"/>
                          <a:cs typeface="Times New Roman" panose="02020603050405020304" pitchFamily="18" charset="0"/>
                        </a:rPr>
                        <a:t>DARTS </a:t>
                      </a:r>
                      <a:br>
                        <a:rPr lang="fr-SN" sz="3800" dirty="0" smtClean="0">
                          <a:latin typeface="Times New Roman" panose="02020603050405020304" pitchFamily="18" charset="0"/>
                          <a:cs typeface="Times New Roman" panose="02020603050405020304" pitchFamily="18" charset="0"/>
                        </a:rPr>
                      </a:br>
                      <a:r>
                        <a:rPr lang="fr-SN" sz="3800" dirty="0" smtClean="0">
                          <a:latin typeface="Times New Roman" panose="02020603050405020304" pitchFamily="18" charset="0"/>
                          <a:cs typeface="Times New Roman" panose="02020603050405020304" pitchFamily="18" charset="0"/>
                        </a:rPr>
                        <a:t>(2</a:t>
                      </a:r>
                      <a:r>
                        <a:rPr lang="fr-SN" sz="3800" baseline="30000" dirty="0" smtClean="0">
                          <a:latin typeface="Times New Roman" panose="02020603050405020304" pitchFamily="18" charset="0"/>
                          <a:cs typeface="Times New Roman" panose="02020603050405020304" pitchFamily="18" charset="0"/>
                        </a:rPr>
                        <a:t>nd</a:t>
                      </a:r>
                      <a:r>
                        <a:rPr lang="fr-SN" sz="3800" dirty="0" smtClean="0">
                          <a:latin typeface="Times New Roman" panose="02020603050405020304" pitchFamily="18" charset="0"/>
                          <a:cs typeface="Times New Roman" panose="02020603050405020304" pitchFamily="18" charset="0"/>
                        </a:rPr>
                        <a:t> </a:t>
                      </a:r>
                      <a:r>
                        <a:rPr lang="fr-SN" sz="3800" dirty="0" err="1" smtClean="0">
                          <a:latin typeface="Times New Roman" panose="02020603050405020304" pitchFamily="18" charset="0"/>
                          <a:cs typeface="Times New Roman" panose="02020603050405020304" pitchFamily="18" charset="0"/>
                        </a:rPr>
                        <a:t>order</a:t>
                      </a:r>
                      <a:r>
                        <a:rPr lang="fr-SN" sz="3800" dirty="0" smtClean="0">
                          <a:latin typeface="Times New Roman" panose="02020603050405020304" pitchFamily="18" charset="0"/>
                          <a:cs typeface="Times New Roman" panose="02020603050405020304" pitchFamily="18" charset="0"/>
                        </a:rPr>
                        <a:t>)</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err="1" smtClean="0">
                          <a:latin typeface="Times New Roman" panose="02020603050405020304" pitchFamily="18" charset="0"/>
                          <a:cs typeface="Times New Roman" panose="02020603050405020304" pitchFamily="18" charset="0"/>
                        </a:rPr>
                        <a:t>Cutout</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3.3</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2.76 </a:t>
                      </a:r>
                      <a:r>
                        <a:rPr lang="fr-SN" sz="3800" baseline="0" dirty="0" smtClean="0">
                          <a:latin typeface="Times New Roman" panose="02020603050405020304" pitchFamily="18" charset="0"/>
                          <a:cs typeface="Times New Roman" panose="02020603050405020304" pitchFamily="18" charset="0"/>
                        </a:rPr>
                        <a:t>±</a:t>
                      </a:r>
                      <a:r>
                        <a:rPr lang="fr-SN" sz="3800" dirty="0" smtClean="0">
                          <a:latin typeface="Times New Roman" panose="02020603050405020304" pitchFamily="18" charset="0"/>
                          <a:cs typeface="Times New Roman" panose="02020603050405020304" pitchFamily="18" charset="0"/>
                        </a:rPr>
                        <a:t> 0.14</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4</a:t>
                      </a:r>
                      <a:endParaRPr lang="fr-FR" sz="3800" dirty="0">
                        <a:latin typeface="Times New Roman" panose="02020603050405020304" pitchFamily="18" charset="0"/>
                        <a:cs typeface="Times New Roman" panose="02020603050405020304" pitchFamily="18" charset="0"/>
                      </a:endParaRPr>
                    </a:p>
                  </a:txBody>
                  <a:tcPr/>
                </a:tc>
              </a:tr>
              <a:tr h="1165212">
                <a:tc>
                  <a:txBody>
                    <a:bodyPr/>
                    <a:lstStyle/>
                    <a:p>
                      <a:r>
                        <a:rPr lang="fr-SN" sz="3800" dirty="0" smtClean="0">
                          <a:latin typeface="Times New Roman" panose="02020603050405020304" pitchFamily="18" charset="0"/>
                          <a:cs typeface="Times New Roman" panose="02020603050405020304" pitchFamily="18" charset="0"/>
                        </a:rPr>
                        <a:t>i-DARTS</a:t>
                      </a:r>
                      <a:br>
                        <a:rPr lang="fr-SN" sz="3800" dirty="0" smtClean="0">
                          <a:latin typeface="Times New Roman" panose="02020603050405020304" pitchFamily="18" charset="0"/>
                          <a:cs typeface="Times New Roman" panose="02020603050405020304" pitchFamily="18" charset="0"/>
                        </a:rPr>
                      </a:br>
                      <a:r>
                        <a:rPr lang="fr-SN" sz="3800" dirty="0" smtClean="0">
                          <a:latin typeface="Times New Roman" panose="02020603050405020304" pitchFamily="18" charset="0"/>
                          <a:cs typeface="Times New Roman" panose="02020603050405020304" pitchFamily="18" charset="0"/>
                        </a:rPr>
                        <a:t>(1st </a:t>
                      </a:r>
                      <a:r>
                        <a:rPr lang="fr-SN" sz="3800" dirty="0" err="1" smtClean="0">
                          <a:latin typeface="Times New Roman" panose="02020603050405020304" pitchFamily="18" charset="0"/>
                          <a:cs typeface="Times New Roman" panose="02020603050405020304" pitchFamily="18" charset="0"/>
                        </a:rPr>
                        <a:t>order</a:t>
                      </a:r>
                      <a:r>
                        <a:rPr lang="fr-SN" sz="3800" dirty="0" smtClean="0">
                          <a:latin typeface="Times New Roman" panose="02020603050405020304" pitchFamily="18" charset="0"/>
                          <a:cs typeface="Times New Roman" panose="02020603050405020304" pitchFamily="18" charset="0"/>
                        </a:rPr>
                        <a:t>)</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err="1" smtClean="0">
                          <a:latin typeface="Times New Roman" panose="02020603050405020304" pitchFamily="18" charset="0"/>
                          <a:cs typeface="Times New Roman" panose="02020603050405020304" pitchFamily="18" charset="0"/>
                        </a:rPr>
                        <a:t>Cutout</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3.3</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1.99</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1</a:t>
                      </a:r>
                      <a:endParaRPr lang="fr-FR" sz="3800" dirty="0">
                        <a:latin typeface="Times New Roman" panose="02020603050405020304" pitchFamily="18" charset="0"/>
                        <a:cs typeface="Times New Roman" panose="02020603050405020304" pitchFamily="18" charset="0"/>
                      </a:endParaRPr>
                    </a:p>
                  </a:txBody>
                  <a:tcPr/>
                </a:tc>
              </a:tr>
              <a:tr h="1165212">
                <a:tc>
                  <a:txBody>
                    <a:bodyPr/>
                    <a:lstStyle/>
                    <a:p>
                      <a:r>
                        <a:rPr lang="fr-SN" sz="3800" dirty="0" smtClean="0">
                          <a:latin typeface="Times New Roman" panose="02020603050405020304" pitchFamily="18" charset="0"/>
                          <a:cs typeface="Times New Roman" panose="02020603050405020304" pitchFamily="18" charset="0"/>
                        </a:rPr>
                        <a:t>i-DARTS</a:t>
                      </a:r>
                      <a:r>
                        <a:rPr lang="fr-SN" sz="3800" baseline="0" dirty="0" smtClean="0">
                          <a:latin typeface="Times New Roman" panose="02020603050405020304" pitchFamily="18" charset="0"/>
                          <a:cs typeface="Times New Roman" panose="02020603050405020304" pitchFamily="18" charset="0"/>
                        </a:rPr>
                        <a:t> </a:t>
                      </a:r>
                      <a:br>
                        <a:rPr lang="fr-SN" sz="3800" baseline="0" dirty="0" smtClean="0">
                          <a:latin typeface="Times New Roman" panose="02020603050405020304" pitchFamily="18" charset="0"/>
                          <a:cs typeface="Times New Roman" panose="02020603050405020304" pitchFamily="18" charset="0"/>
                        </a:rPr>
                      </a:br>
                      <a:r>
                        <a:rPr lang="fr-SN" sz="3800" baseline="0" dirty="0" smtClean="0">
                          <a:latin typeface="Times New Roman" panose="02020603050405020304" pitchFamily="18" charset="0"/>
                          <a:cs typeface="Times New Roman" panose="02020603050405020304" pitchFamily="18" charset="0"/>
                        </a:rPr>
                        <a:t>(2</a:t>
                      </a:r>
                      <a:r>
                        <a:rPr lang="fr-SN" sz="3800" baseline="30000" dirty="0" smtClean="0">
                          <a:latin typeface="Times New Roman" panose="02020603050405020304" pitchFamily="18" charset="0"/>
                          <a:cs typeface="Times New Roman" panose="02020603050405020304" pitchFamily="18" charset="0"/>
                        </a:rPr>
                        <a:t>nd</a:t>
                      </a:r>
                      <a:r>
                        <a:rPr lang="fr-SN" sz="3800" baseline="0" dirty="0" smtClean="0">
                          <a:latin typeface="Times New Roman" panose="02020603050405020304" pitchFamily="18" charset="0"/>
                          <a:cs typeface="Times New Roman" panose="02020603050405020304" pitchFamily="18" charset="0"/>
                        </a:rPr>
                        <a:t> </a:t>
                      </a:r>
                      <a:r>
                        <a:rPr lang="fr-SN" sz="3800" baseline="0" dirty="0" err="1" smtClean="0">
                          <a:latin typeface="Times New Roman" panose="02020603050405020304" pitchFamily="18" charset="0"/>
                          <a:cs typeface="Times New Roman" panose="02020603050405020304" pitchFamily="18" charset="0"/>
                        </a:rPr>
                        <a:t>order</a:t>
                      </a:r>
                      <a:r>
                        <a:rPr lang="fr-SN" sz="3800" baseline="0" dirty="0" smtClean="0">
                          <a:latin typeface="Times New Roman" panose="02020603050405020304" pitchFamily="18" charset="0"/>
                          <a:cs typeface="Times New Roman" panose="02020603050405020304" pitchFamily="18" charset="0"/>
                        </a:rPr>
                        <a:t>)</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err="1" smtClean="0">
                          <a:latin typeface="Times New Roman" panose="02020603050405020304" pitchFamily="18" charset="0"/>
                          <a:cs typeface="Times New Roman" panose="02020603050405020304" pitchFamily="18" charset="0"/>
                        </a:rPr>
                        <a:t>Cutout</a:t>
                      </a:r>
                      <a:r>
                        <a:rPr lang="fr-SN" sz="3800" dirty="0" smtClean="0">
                          <a:latin typeface="Times New Roman" panose="02020603050405020304" pitchFamily="18" charset="0"/>
                          <a:cs typeface="Times New Roman" panose="02020603050405020304" pitchFamily="18" charset="0"/>
                        </a:rPr>
                        <a:t> + auto augmentation</a:t>
                      </a:r>
                      <a:endParaRPr lang="fr-FR" sz="3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3027487" rtl="0" eaLnBrk="1" fontAlgn="auto" latinLnBrk="0" hangingPunct="1">
                        <a:lnSpc>
                          <a:spcPct val="100000"/>
                        </a:lnSpc>
                        <a:spcBef>
                          <a:spcPts val="0"/>
                        </a:spcBef>
                        <a:spcAft>
                          <a:spcPts val="0"/>
                        </a:spcAft>
                        <a:buClrTx/>
                        <a:buSzTx/>
                        <a:buFontTx/>
                        <a:buNone/>
                        <a:tabLst/>
                        <a:defRPr/>
                      </a:pPr>
                      <a:r>
                        <a:rPr lang="fr-SN" sz="3800" dirty="0" smtClean="0">
                          <a:latin typeface="Times New Roman" panose="02020603050405020304" pitchFamily="18" charset="0"/>
                          <a:cs typeface="Times New Roman" panose="02020603050405020304" pitchFamily="18" charset="0"/>
                        </a:rPr>
                        <a:t>3.3</a:t>
                      </a:r>
                      <a:endParaRPr lang="fr-FR" sz="3800" dirty="0" smtClean="0">
                        <a:latin typeface="Times New Roman" panose="02020603050405020304" pitchFamily="18" charset="0"/>
                        <a:cs typeface="Times New Roman" panose="02020603050405020304" pitchFamily="18" charset="0"/>
                      </a:endParaRPr>
                    </a:p>
                    <a:p>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1.75</a:t>
                      </a:r>
                      <a:endParaRPr lang="fr-FR" sz="3800" dirty="0">
                        <a:latin typeface="Times New Roman" panose="02020603050405020304" pitchFamily="18" charset="0"/>
                        <a:cs typeface="Times New Roman" panose="02020603050405020304" pitchFamily="18" charset="0"/>
                      </a:endParaRPr>
                    </a:p>
                  </a:txBody>
                  <a:tcPr/>
                </a:tc>
                <a:tc>
                  <a:txBody>
                    <a:bodyPr/>
                    <a:lstStyle/>
                    <a:p>
                      <a:r>
                        <a:rPr lang="fr-SN" sz="3800" dirty="0" smtClean="0">
                          <a:latin typeface="Times New Roman" panose="02020603050405020304" pitchFamily="18" charset="0"/>
                          <a:cs typeface="Times New Roman" panose="02020603050405020304" pitchFamily="18" charset="0"/>
                        </a:rPr>
                        <a:t>0.44</a:t>
                      </a:r>
                      <a:endParaRPr lang="fr-FR" sz="38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605395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TotalTime>
  <Words>971</Words>
  <Application>Microsoft Office PowerPoint</Application>
  <PresentationFormat>Personnalisé</PresentationFormat>
  <Paragraphs>108</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SimSun</vt:lpstr>
      <vt:lpstr>Arial</vt:lpstr>
      <vt:lpstr>Calibri</vt:lpstr>
      <vt:lpstr>Calibri Light</vt:lpstr>
      <vt:lpstr>Symbol</vt:lpstr>
      <vt:lpstr>Times New Roman</vt:lpstr>
      <vt:lpstr>Thème Office</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28</cp:revision>
  <dcterms:created xsi:type="dcterms:W3CDTF">2022-01-17T20:24:10Z</dcterms:created>
  <dcterms:modified xsi:type="dcterms:W3CDTF">2022-01-18T10:37:14Z</dcterms:modified>
</cp:coreProperties>
</file>