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5999738" cy="43200638"/>
  <p:notesSz cx="6858000" cy="9144000"/>
  <p:defaultTextStyle>
    <a:defPPr>
      <a:defRPr lang="zh-CN"/>
    </a:defPPr>
    <a:lvl1pPr marL="0" algn="l" defTabSz="3801618" rtl="0" eaLnBrk="1" latinLnBrk="0" hangingPunct="1">
      <a:defRPr sz="7483" kern="1200">
        <a:solidFill>
          <a:schemeClr val="tx1"/>
        </a:solidFill>
        <a:latin typeface="+mn-lt"/>
        <a:ea typeface="+mn-ea"/>
        <a:cs typeface="+mn-cs"/>
      </a:defRPr>
    </a:lvl1pPr>
    <a:lvl2pPr marL="1900809" algn="l" defTabSz="3801618" rtl="0" eaLnBrk="1" latinLnBrk="0" hangingPunct="1">
      <a:defRPr sz="7483" kern="1200">
        <a:solidFill>
          <a:schemeClr val="tx1"/>
        </a:solidFill>
        <a:latin typeface="+mn-lt"/>
        <a:ea typeface="+mn-ea"/>
        <a:cs typeface="+mn-cs"/>
      </a:defRPr>
    </a:lvl2pPr>
    <a:lvl3pPr marL="3801618" algn="l" defTabSz="3801618" rtl="0" eaLnBrk="1" latinLnBrk="0" hangingPunct="1">
      <a:defRPr sz="7483" kern="1200">
        <a:solidFill>
          <a:schemeClr val="tx1"/>
        </a:solidFill>
        <a:latin typeface="+mn-lt"/>
        <a:ea typeface="+mn-ea"/>
        <a:cs typeface="+mn-cs"/>
      </a:defRPr>
    </a:lvl3pPr>
    <a:lvl4pPr marL="5702427" algn="l" defTabSz="3801618" rtl="0" eaLnBrk="1" latinLnBrk="0" hangingPunct="1">
      <a:defRPr sz="7483" kern="1200">
        <a:solidFill>
          <a:schemeClr val="tx1"/>
        </a:solidFill>
        <a:latin typeface="+mn-lt"/>
        <a:ea typeface="+mn-ea"/>
        <a:cs typeface="+mn-cs"/>
      </a:defRPr>
    </a:lvl4pPr>
    <a:lvl5pPr marL="7603236" algn="l" defTabSz="3801618" rtl="0" eaLnBrk="1" latinLnBrk="0" hangingPunct="1">
      <a:defRPr sz="7483" kern="1200">
        <a:solidFill>
          <a:schemeClr val="tx1"/>
        </a:solidFill>
        <a:latin typeface="+mn-lt"/>
        <a:ea typeface="+mn-ea"/>
        <a:cs typeface="+mn-cs"/>
      </a:defRPr>
    </a:lvl5pPr>
    <a:lvl6pPr marL="9504045" algn="l" defTabSz="3801618" rtl="0" eaLnBrk="1" latinLnBrk="0" hangingPunct="1">
      <a:defRPr sz="7483" kern="1200">
        <a:solidFill>
          <a:schemeClr val="tx1"/>
        </a:solidFill>
        <a:latin typeface="+mn-lt"/>
        <a:ea typeface="+mn-ea"/>
        <a:cs typeface="+mn-cs"/>
      </a:defRPr>
    </a:lvl6pPr>
    <a:lvl7pPr marL="11404854" algn="l" defTabSz="3801618" rtl="0" eaLnBrk="1" latinLnBrk="0" hangingPunct="1">
      <a:defRPr sz="7483" kern="1200">
        <a:solidFill>
          <a:schemeClr val="tx1"/>
        </a:solidFill>
        <a:latin typeface="+mn-lt"/>
        <a:ea typeface="+mn-ea"/>
        <a:cs typeface="+mn-cs"/>
      </a:defRPr>
    </a:lvl7pPr>
    <a:lvl8pPr marL="13305663" algn="l" defTabSz="3801618" rtl="0" eaLnBrk="1" latinLnBrk="0" hangingPunct="1">
      <a:defRPr sz="7483" kern="1200">
        <a:solidFill>
          <a:schemeClr val="tx1"/>
        </a:solidFill>
        <a:latin typeface="+mn-lt"/>
        <a:ea typeface="+mn-ea"/>
        <a:cs typeface="+mn-cs"/>
      </a:defRPr>
    </a:lvl8pPr>
    <a:lvl9pPr marL="15206472" algn="l" defTabSz="3801618" rtl="0" eaLnBrk="1" latinLnBrk="0" hangingPunct="1">
      <a:defRPr sz="748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6" y="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699981" y="7070108"/>
            <a:ext cx="30599777" cy="15040222"/>
          </a:xfrm>
        </p:spPr>
        <p:txBody>
          <a:bodyPr anchor="b"/>
          <a:lstStyle>
            <a:lvl1pPr algn="ctr">
              <a:defRPr sz="23622"/>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499967" y="22690338"/>
            <a:ext cx="26999804" cy="10430151"/>
          </a:xfrm>
        </p:spPr>
        <p:txBody>
          <a:bodyPr/>
          <a:lstStyle>
            <a:lvl1pPr marL="0" indent="0" algn="ctr">
              <a:buNone/>
              <a:defRPr sz="9449"/>
            </a:lvl1pPr>
            <a:lvl2pPr marL="1799996" indent="0" algn="ctr">
              <a:buNone/>
              <a:defRPr sz="7874"/>
            </a:lvl2pPr>
            <a:lvl3pPr marL="3599993" indent="0" algn="ctr">
              <a:buNone/>
              <a:defRPr sz="7087"/>
            </a:lvl3pPr>
            <a:lvl4pPr marL="5399989" indent="0" algn="ctr">
              <a:buNone/>
              <a:defRPr sz="6299"/>
            </a:lvl4pPr>
            <a:lvl5pPr marL="7199986" indent="0" algn="ctr">
              <a:buNone/>
              <a:defRPr sz="6299"/>
            </a:lvl5pPr>
            <a:lvl6pPr marL="8999982" indent="0" algn="ctr">
              <a:buNone/>
              <a:defRPr sz="6299"/>
            </a:lvl6pPr>
            <a:lvl7pPr marL="10799978" indent="0" algn="ctr">
              <a:buNone/>
              <a:defRPr sz="6299"/>
            </a:lvl7pPr>
            <a:lvl8pPr marL="12599975" indent="0" algn="ctr">
              <a:buNone/>
              <a:defRPr sz="6299"/>
            </a:lvl8pPr>
            <a:lvl9pPr marL="14399971" indent="0" algn="ctr">
              <a:buNone/>
              <a:defRPr sz="6299"/>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15215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420243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5762314" y="2300034"/>
            <a:ext cx="7762444" cy="36610544"/>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474984" y="2300034"/>
            <a:ext cx="22837334" cy="366105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330045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269480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456234" y="10770172"/>
            <a:ext cx="31049774" cy="17970262"/>
          </a:xfrm>
        </p:spPr>
        <p:txBody>
          <a:bodyPr anchor="b"/>
          <a:lstStyle>
            <a:lvl1pPr>
              <a:defRPr sz="23622"/>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456234" y="28910440"/>
            <a:ext cx="31049774" cy="9450136"/>
          </a:xfrm>
        </p:spPr>
        <p:txBody>
          <a:bodyPr/>
          <a:lstStyle>
            <a:lvl1pPr marL="0" indent="0">
              <a:buNone/>
              <a:defRPr sz="9449">
                <a:solidFill>
                  <a:schemeClr val="tx1"/>
                </a:solidFill>
              </a:defRPr>
            </a:lvl1pPr>
            <a:lvl2pPr marL="1799996" indent="0">
              <a:buNone/>
              <a:defRPr sz="7874">
                <a:solidFill>
                  <a:schemeClr val="tx1">
                    <a:tint val="75000"/>
                  </a:schemeClr>
                </a:solidFill>
              </a:defRPr>
            </a:lvl2pPr>
            <a:lvl3pPr marL="3599993" indent="0">
              <a:buNone/>
              <a:defRPr sz="7087">
                <a:solidFill>
                  <a:schemeClr val="tx1">
                    <a:tint val="75000"/>
                  </a:schemeClr>
                </a:solidFill>
              </a:defRPr>
            </a:lvl3pPr>
            <a:lvl4pPr marL="5399989" indent="0">
              <a:buNone/>
              <a:defRPr sz="6299">
                <a:solidFill>
                  <a:schemeClr val="tx1">
                    <a:tint val="75000"/>
                  </a:schemeClr>
                </a:solidFill>
              </a:defRPr>
            </a:lvl4pPr>
            <a:lvl5pPr marL="7199986" indent="0">
              <a:buNone/>
              <a:defRPr sz="6299">
                <a:solidFill>
                  <a:schemeClr val="tx1">
                    <a:tint val="75000"/>
                  </a:schemeClr>
                </a:solidFill>
              </a:defRPr>
            </a:lvl5pPr>
            <a:lvl6pPr marL="8999982" indent="0">
              <a:buNone/>
              <a:defRPr sz="6299">
                <a:solidFill>
                  <a:schemeClr val="tx1">
                    <a:tint val="75000"/>
                  </a:schemeClr>
                </a:solidFill>
              </a:defRPr>
            </a:lvl6pPr>
            <a:lvl7pPr marL="10799978" indent="0">
              <a:buNone/>
              <a:defRPr sz="6299">
                <a:solidFill>
                  <a:schemeClr val="tx1">
                    <a:tint val="75000"/>
                  </a:schemeClr>
                </a:solidFill>
              </a:defRPr>
            </a:lvl7pPr>
            <a:lvl8pPr marL="12599975" indent="0">
              <a:buNone/>
              <a:defRPr sz="6299">
                <a:solidFill>
                  <a:schemeClr val="tx1">
                    <a:tint val="75000"/>
                  </a:schemeClr>
                </a:solidFill>
              </a:defRPr>
            </a:lvl8pPr>
            <a:lvl9pPr marL="14399971" indent="0">
              <a:buNone/>
              <a:defRPr sz="6299">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865068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474982" y="11500170"/>
            <a:ext cx="15299889" cy="274104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18224867" y="11500170"/>
            <a:ext cx="15299889" cy="2741040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83105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479671" y="2300044"/>
            <a:ext cx="31049774" cy="835012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479675" y="10590160"/>
            <a:ext cx="15229574" cy="5190073"/>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zh-CN" altLang="en-US" smtClean="0"/>
              <a:t>单击此处编辑母版文本样式</a:t>
            </a:r>
          </a:p>
        </p:txBody>
      </p:sp>
      <p:sp>
        <p:nvSpPr>
          <p:cNvPr id="4" name="Content Placeholder 3"/>
          <p:cNvSpPr>
            <a:spLocks noGrp="1"/>
          </p:cNvSpPr>
          <p:nvPr>
            <p:ph sz="half" idx="2"/>
          </p:nvPr>
        </p:nvSpPr>
        <p:spPr>
          <a:xfrm>
            <a:off x="2479675" y="15780233"/>
            <a:ext cx="15229574" cy="23210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8224869" y="10590160"/>
            <a:ext cx="15304578" cy="5190073"/>
          </a:xfrm>
        </p:spPr>
        <p:txBody>
          <a:bodyPr anchor="b"/>
          <a:lstStyle>
            <a:lvl1pPr marL="0" indent="0">
              <a:buNone/>
              <a:defRPr sz="9449" b="1"/>
            </a:lvl1pPr>
            <a:lvl2pPr marL="1799996" indent="0">
              <a:buNone/>
              <a:defRPr sz="7874" b="1"/>
            </a:lvl2pPr>
            <a:lvl3pPr marL="3599993" indent="0">
              <a:buNone/>
              <a:defRPr sz="7087" b="1"/>
            </a:lvl3pPr>
            <a:lvl4pPr marL="5399989" indent="0">
              <a:buNone/>
              <a:defRPr sz="6299" b="1"/>
            </a:lvl4pPr>
            <a:lvl5pPr marL="7199986" indent="0">
              <a:buNone/>
              <a:defRPr sz="6299" b="1"/>
            </a:lvl5pPr>
            <a:lvl6pPr marL="8999982" indent="0">
              <a:buNone/>
              <a:defRPr sz="6299" b="1"/>
            </a:lvl6pPr>
            <a:lvl7pPr marL="10799978" indent="0">
              <a:buNone/>
              <a:defRPr sz="6299" b="1"/>
            </a:lvl7pPr>
            <a:lvl8pPr marL="12599975" indent="0">
              <a:buNone/>
              <a:defRPr sz="6299" b="1"/>
            </a:lvl8pPr>
            <a:lvl9pPr marL="14399971" indent="0">
              <a:buNone/>
              <a:defRPr sz="6299" b="1"/>
            </a:lvl9pPr>
          </a:lstStyle>
          <a:p>
            <a:pPr lvl="0"/>
            <a:r>
              <a:rPr lang="zh-CN" altLang="en-US" smtClean="0"/>
              <a:t>单击此处编辑母版文本样式</a:t>
            </a:r>
          </a:p>
        </p:txBody>
      </p:sp>
      <p:sp>
        <p:nvSpPr>
          <p:cNvPr id="6" name="Content Placeholder 5"/>
          <p:cNvSpPr>
            <a:spLocks noGrp="1"/>
          </p:cNvSpPr>
          <p:nvPr>
            <p:ph sz="quarter" idx="4"/>
          </p:nvPr>
        </p:nvSpPr>
        <p:spPr>
          <a:xfrm>
            <a:off x="18224869" y="15780233"/>
            <a:ext cx="15304578" cy="2321034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18649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402664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379733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479671" y="2880042"/>
            <a:ext cx="11610853" cy="10080149"/>
          </a:xfrm>
        </p:spPr>
        <p:txBody>
          <a:bodyPr anchor="b"/>
          <a:lstStyle>
            <a:lvl1pPr>
              <a:defRPr sz="12598"/>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5304578" y="6220102"/>
            <a:ext cx="18224867" cy="30700453"/>
          </a:xfrm>
        </p:spPr>
        <p:txBody>
          <a:bodyPr/>
          <a:lstStyle>
            <a:lvl1pPr>
              <a:defRPr sz="12598"/>
            </a:lvl1pPr>
            <a:lvl2pPr>
              <a:defRPr sz="11024"/>
            </a:lvl2pPr>
            <a:lvl3pPr>
              <a:defRPr sz="9449"/>
            </a:lvl3pPr>
            <a:lvl4pPr>
              <a:defRPr sz="7874"/>
            </a:lvl4pPr>
            <a:lvl5pPr>
              <a:defRPr sz="7874"/>
            </a:lvl5pPr>
            <a:lvl6pPr>
              <a:defRPr sz="7874"/>
            </a:lvl6pPr>
            <a:lvl7pPr>
              <a:defRPr sz="7874"/>
            </a:lvl7pPr>
            <a:lvl8pPr>
              <a:defRPr sz="7874"/>
            </a:lvl8pPr>
            <a:lvl9pPr>
              <a:defRPr sz="7874"/>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479671" y="12960191"/>
            <a:ext cx="11610853" cy="24010358"/>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253789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479671" y="2880042"/>
            <a:ext cx="11610853" cy="10080149"/>
          </a:xfrm>
        </p:spPr>
        <p:txBody>
          <a:bodyPr anchor="b"/>
          <a:lstStyle>
            <a:lvl1pPr>
              <a:defRPr sz="12598"/>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304578" y="6220102"/>
            <a:ext cx="18224867" cy="30700453"/>
          </a:xfrm>
        </p:spPr>
        <p:txBody>
          <a:bodyPr anchor="t"/>
          <a:lstStyle>
            <a:lvl1pPr marL="0" indent="0">
              <a:buNone/>
              <a:defRPr sz="12598"/>
            </a:lvl1pPr>
            <a:lvl2pPr marL="1799996" indent="0">
              <a:buNone/>
              <a:defRPr sz="11024"/>
            </a:lvl2pPr>
            <a:lvl3pPr marL="3599993" indent="0">
              <a:buNone/>
              <a:defRPr sz="9449"/>
            </a:lvl3pPr>
            <a:lvl4pPr marL="5399989" indent="0">
              <a:buNone/>
              <a:defRPr sz="7874"/>
            </a:lvl4pPr>
            <a:lvl5pPr marL="7199986" indent="0">
              <a:buNone/>
              <a:defRPr sz="7874"/>
            </a:lvl5pPr>
            <a:lvl6pPr marL="8999982" indent="0">
              <a:buNone/>
              <a:defRPr sz="7874"/>
            </a:lvl6pPr>
            <a:lvl7pPr marL="10799978" indent="0">
              <a:buNone/>
              <a:defRPr sz="7874"/>
            </a:lvl7pPr>
            <a:lvl8pPr marL="12599975" indent="0">
              <a:buNone/>
              <a:defRPr sz="7874"/>
            </a:lvl8pPr>
            <a:lvl9pPr marL="14399971" indent="0">
              <a:buNone/>
              <a:defRPr sz="7874"/>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479671" y="12960191"/>
            <a:ext cx="11610853" cy="24010358"/>
          </a:xfrm>
        </p:spPr>
        <p:txBody>
          <a:bodyPr/>
          <a:lstStyle>
            <a:lvl1pPr marL="0" indent="0">
              <a:buNone/>
              <a:defRPr sz="6299"/>
            </a:lvl1pPr>
            <a:lvl2pPr marL="1799996" indent="0">
              <a:buNone/>
              <a:defRPr sz="5512"/>
            </a:lvl2pPr>
            <a:lvl3pPr marL="3599993" indent="0">
              <a:buNone/>
              <a:defRPr sz="4724"/>
            </a:lvl3pPr>
            <a:lvl4pPr marL="5399989" indent="0">
              <a:buNone/>
              <a:defRPr sz="3937"/>
            </a:lvl4pPr>
            <a:lvl5pPr marL="7199986" indent="0">
              <a:buNone/>
              <a:defRPr sz="3937"/>
            </a:lvl5pPr>
            <a:lvl6pPr marL="8999982" indent="0">
              <a:buNone/>
              <a:defRPr sz="3937"/>
            </a:lvl6pPr>
            <a:lvl7pPr marL="10799978" indent="0">
              <a:buNone/>
              <a:defRPr sz="3937"/>
            </a:lvl7pPr>
            <a:lvl8pPr marL="12599975" indent="0">
              <a:buNone/>
              <a:defRPr sz="3937"/>
            </a:lvl8pPr>
            <a:lvl9pPr marL="14399971" indent="0">
              <a:buNone/>
              <a:defRPr sz="3937"/>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980487E6-BED3-4EEC-9A34-983EE00CBAEF}" type="datetimeFigureOut">
              <a:rPr lang="zh-CN" altLang="en-US" smtClean="0"/>
              <a:t>2022/6/30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3260679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2300044"/>
            <a:ext cx="31049774" cy="835012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474982" y="11500170"/>
            <a:ext cx="31049774" cy="2741040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2474982" y="40040601"/>
            <a:ext cx="8099941" cy="2300034"/>
          </a:xfrm>
          <a:prstGeom prst="rect">
            <a:avLst/>
          </a:prstGeom>
        </p:spPr>
        <p:txBody>
          <a:bodyPr vert="horz" lIns="91440" tIns="45720" rIns="91440" bIns="45720" rtlCol="0" anchor="ctr"/>
          <a:lstStyle>
            <a:lvl1pPr algn="l">
              <a:defRPr sz="4724">
                <a:solidFill>
                  <a:schemeClr val="tx1">
                    <a:tint val="75000"/>
                  </a:schemeClr>
                </a:solidFill>
              </a:defRPr>
            </a:lvl1pPr>
          </a:lstStyle>
          <a:p>
            <a:fld id="{980487E6-BED3-4EEC-9A34-983EE00CBAEF}" type="datetimeFigureOut">
              <a:rPr lang="zh-CN" altLang="en-US" smtClean="0"/>
              <a:t>2022/6/30</a:t>
            </a:fld>
            <a:endParaRPr lang="zh-CN" altLang="en-US"/>
          </a:p>
        </p:txBody>
      </p:sp>
      <p:sp>
        <p:nvSpPr>
          <p:cNvPr id="5" name="Footer Placeholder 4"/>
          <p:cNvSpPr>
            <a:spLocks noGrp="1"/>
          </p:cNvSpPr>
          <p:nvPr>
            <p:ph type="ftr" sz="quarter" idx="3"/>
          </p:nvPr>
        </p:nvSpPr>
        <p:spPr>
          <a:xfrm>
            <a:off x="11924913" y="40040601"/>
            <a:ext cx="12149912" cy="2300034"/>
          </a:xfrm>
          <a:prstGeom prst="rect">
            <a:avLst/>
          </a:prstGeom>
        </p:spPr>
        <p:txBody>
          <a:bodyPr vert="horz" lIns="91440" tIns="45720" rIns="91440" bIns="45720" rtlCol="0" anchor="ctr"/>
          <a:lstStyle>
            <a:lvl1pPr algn="ctr">
              <a:defRPr sz="4724">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5424815" y="40040601"/>
            <a:ext cx="8099941" cy="2300034"/>
          </a:xfrm>
          <a:prstGeom prst="rect">
            <a:avLst/>
          </a:prstGeom>
        </p:spPr>
        <p:txBody>
          <a:bodyPr vert="horz" lIns="91440" tIns="45720" rIns="91440" bIns="45720" rtlCol="0" anchor="ctr"/>
          <a:lstStyle>
            <a:lvl1pPr algn="r">
              <a:defRPr sz="4724">
                <a:solidFill>
                  <a:schemeClr val="tx1">
                    <a:tint val="75000"/>
                  </a:schemeClr>
                </a:solidFill>
              </a:defRPr>
            </a:lvl1pPr>
          </a:lstStyle>
          <a:p>
            <a:fld id="{11E7DFC7-CAAC-4DB0-8AEE-B07FD0E7410D}" type="slidenum">
              <a:rPr lang="zh-CN" altLang="en-US" smtClean="0"/>
              <a:t>‹#›</a:t>
            </a:fld>
            <a:endParaRPr lang="zh-CN" altLang="en-US"/>
          </a:p>
        </p:txBody>
      </p:sp>
    </p:spTree>
    <p:extLst>
      <p:ext uri="{BB962C8B-B14F-4D97-AF65-F5344CB8AC3E}">
        <p14:creationId xmlns:p14="http://schemas.microsoft.com/office/powerpoint/2010/main" val="3302850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599993" rtl="0" eaLnBrk="1" latinLnBrk="0" hangingPunct="1">
        <a:lnSpc>
          <a:spcPct val="90000"/>
        </a:lnSpc>
        <a:spcBef>
          <a:spcPct val="0"/>
        </a:spcBef>
        <a:buNone/>
        <a:defRPr sz="17323" kern="1200">
          <a:solidFill>
            <a:schemeClr val="tx1"/>
          </a:solidFill>
          <a:latin typeface="+mj-lt"/>
          <a:ea typeface="+mj-ea"/>
          <a:cs typeface="+mj-cs"/>
        </a:defRPr>
      </a:lvl1pPr>
    </p:titleStyle>
    <p:bodyStyle>
      <a:lvl1pPr marL="899998" indent="-899998" algn="l" defTabSz="3599993" rtl="0" eaLnBrk="1" latinLnBrk="0" hangingPunct="1">
        <a:lnSpc>
          <a:spcPct val="90000"/>
        </a:lnSpc>
        <a:spcBef>
          <a:spcPts val="3937"/>
        </a:spcBef>
        <a:buFont typeface="Arial" panose="020B0604020202020204" pitchFamily="34" charset="0"/>
        <a:buChar char="•"/>
        <a:defRPr sz="11024" kern="1200">
          <a:solidFill>
            <a:schemeClr val="tx1"/>
          </a:solidFill>
          <a:latin typeface="+mn-lt"/>
          <a:ea typeface="+mn-ea"/>
          <a:cs typeface="+mn-cs"/>
        </a:defRPr>
      </a:lvl1pPr>
      <a:lvl2pPr marL="2699995" indent="-899998" algn="l" defTabSz="3599993" rtl="0" eaLnBrk="1" latinLnBrk="0" hangingPunct="1">
        <a:lnSpc>
          <a:spcPct val="90000"/>
        </a:lnSpc>
        <a:spcBef>
          <a:spcPts val="1968"/>
        </a:spcBef>
        <a:buFont typeface="Arial" panose="020B0604020202020204" pitchFamily="34" charset="0"/>
        <a:buChar char="•"/>
        <a:defRPr sz="9449" kern="1200">
          <a:solidFill>
            <a:schemeClr val="tx1"/>
          </a:solidFill>
          <a:latin typeface="+mn-lt"/>
          <a:ea typeface="+mn-ea"/>
          <a:cs typeface="+mn-cs"/>
        </a:defRPr>
      </a:lvl2pPr>
      <a:lvl3pPr marL="4499991" indent="-899998" algn="l" defTabSz="3599993" rtl="0" eaLnBrk="1" latinLnBrk="0" hangingPunct="1">
        <a:lnSpc>
          <a:spcPct val="90000"/>
        </a:lnSpc>
        <a:spcBef>
          <a:spcPts val="1968"/>
        </a:spcBef>
        <a:buFont typeface="Arial" panose="020B0604020202020204" pitchFamily="34" charset="0"/>
        <a:buChar char="•"/>
        <a:defRPr sz="7874" kern="1200">
          <a:solidFill>
            <a:schemeClr val="tx1"/>
          </a:solidFill>
          <a:latin typeface="+mn-lt"/>
          <a:ea typeface="+mn-ea"/>
          <a:cs typeface="+mn-cs"/>
        </a:defRPr>
      </a:lvl3pPr>
      <a:lvl4pPr marL="6299987"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4pPr>
      <a:lvl5pPr marL="8099984"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5pPr>
      <a:lvl6pPr marL="9899980"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6pPr>
      <a:lvl7pPr marL="11699977"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7pPr>
      <a:lvl8pPr marL="13499973"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8pPr>
      <a:lvl9pPr marL="15299969" indent="-899998" algn="l" defTabSz="3599993" rtl="0" eaLnBrk="1" latinLnBrk="0" hangingPunct="1">
        <a:lnSpc>
          <a:spcPct val="90000"/>
        </a:lnSpc>
        <a:spcBef>
          <a:spcPts val="1968"/>
        </a:spcBef>
        <a:buFont typeface="Arial" panose="020B0604020202020204" pitchFamily="34" charset="0"/>
        <a:buChar char="•"/>
        <a:defRPr sz="7087" kern="1200">
          <a:solidFill>
            <a:schemeClr val="tx1"/>
          </a:solidFill>
          <a:latin typeface="+mn-lt"/>
          <a:ea typeface="+mn-ea"/>
          <a:cs typeface="+mn-cs"/>
        </a:defRPr>
      </a:lvl9pPr>
    </p:bodyStyle>
    <p:otherStyle>
      <a:defPPr>
        <a:defRPr lang="en-US"/>
      </a:defPPr>
      <a:lvl1pPr marL="0" algn="l" defTabSz="3599993" rtl="0" eaLnBrk="1" latinLnBrk="0" hangingPunct="1">
        <a:defRPr sz="7087" kern="1200">
          <a:solidFill>
            <a:schemeClr val="tx1"/>
          </a:solidFill>
          <a:latin typeface="+mn-lt"/>
          <a:ea typeface="+mn-ea"/>
          <a:cs typeface="+mn-cs"/>
        </a:defRPr>
      </a:lvl1pPr>
      <a:lvl2pPr marL="1799996" algn="l" defTabSz="3599993" rtl="0" eaLnBrk="1" latinLnBrk="0" hangingPunct="1">
        <a:defRPr sz="7087" kern="1200">
          <a:solidFill>
            <a:schemeClr val="tx1"/>
          </a:solidFill>
          <a:latin typeface="+mn-lt"/>
          <a:ea typeface="+mn-ea"/>
          <a:cs typeface="+mn-cs"/>
        </a:defRPr>
      </a:lvl2pPr>
      <a:lvl3pPr marL="3599993" algn="l" defTabSz="3599993" rtl="0" eaLnBrk="1" latinLnBrk="0" hangingPunct="1">
        <a:defRPr sz="7087" kern="1200">
          <a:solidFill>
            <a:schemeClr val="tx1"/>
          </a:solidFill>
          <a:latin typeface="+mn-lt"/>
          <a:ea typeface="+mn-ea"/>
          <a:cs typeface="+mn-cs"/>
        </a:defRPr>
      </a:lvl3pPr>
      <a:lvl4pPr marL="5399989" algn="l" defTabSz="3599993" rtl="0" eaLnBrk="1" latinLnBrk="0" hangingPunct="1">
        <a:defRPr sz="7087" kern="1200">
          <a:solidFill>
            <a:schemeClr val="tx1"/>
          </a:solidFill>
          <a:latin typeface="+mn-lt"/>
          <a:ea typeface="+mn-ea"/>
          <a:cs typeface="+mn-cs"/>
        </a:defRPr>
      </a:lvl4pPr>
      <a:lvl5pPr marL="7199986" algn="l" defTabSz="3599993" rtl="0" eaLnBrk="1" latinLnBrk="0" hangingPunct="1">
        <a:defRPr sz="7087" kern="1200">
          <a:solidFill>
            <a:schemeClr val="tx1"/>
          </a:solidFill>
          <a:latin typeface="+mn-lt"/>
          <a:ea typeface="+mn-ea"/>
          <a:cs typeface="+mn-cs"/>
        </a:defRPr>
      </a:lvl5pPr>
      <a:lvl6pPr marL="8999982" algn="l" defTabSz="3599993" rtl="0" eaLnBrk="1" latinLnBrk="0" hangingPunct="1">
        <a:defRPr sz="7087" kern="1200">
          <a:solidFill>
            <a:schemeClr val="tx1"/>
          </a:solidFill>
          <a:latin typeface="+mn-lt"/>
          <a:ea typeface="+mn-ea"/>
          <a:cs typeface="+mn-cs"/>
        </a:defRPr>
      </a:lvl6pPr>
      <a:lvl7pPr marL="10799978" algn="l" defTabSz="3599993" rtl="0" eaLnBrk="1" latinLnBrk="0" hangingPunct="1">
        <a:defRPr sz="7087" kern="1200">
          <a:solidFill>
            <a:schemeClr val="tx1"/>
          </a:solidFill>
          <a:latin typeface="+mn-lt"/>
          <a:ea typeface="+mn-ea"/>
          <a:cs typeface="+mn-cs"/>
        </a:defRPr>
      </a:lvl7pPr>
      <a:lvl8pPr marL="12599975" algn="l" defTabSz="3599993" rtl="0" eaLnBrk="1" latinLnBrk="0" hangingPunct="1">
        <a:defRPr sz="7087" kern="1200">
          <a:solidFill>
            <a:schemeClr val="tx1"/>
          </a:solidFill>
          <a:latin typeface="+mn-lt"/>
          <a:ea typeface="+mn-ea"/>
          <a:cs typeface="+mn-cs"/>
        </a:defRPr>
      </a:lvl8pPr>
      <a:lvl9pPr marL="14399971" algn="l" defTabSz="3599993" rtl="0" eaLnBrk="1" latinLnBrk="0" hangingPunct="1">
        <a:defRPr sz="70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5.png"/><Relationship Id="rId4" Type="http://schemas.openxmlformats.org/officeDocument/2006/relationships/image" Target="../media/image1.emf"/><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a:xfrm>
            <a:off x="3602599" y="2115253"/>
            <a:ext cx="32148379" cy="1087232"/>
          </a:xfrm>
        </p:spPr>
        <p:txBody>
          <a:bodyPr>
            <a:normAutofit fontScale="90000"/>
          </a:bodyPr>
          <a:lstStyle/>
          <a:p>
            <a:r>
              <a:rPr lang="en-US" altLang="zh-CN" sz="8900" b="1" dirty="0">
                <a:latin typeface="Times New Roman" panose="02020603050405020304" pitchFamily="18" charset="0"/>
                <a:cs typeface="Times New Roman" panose="02020603050405020304" pitchFamily="18" charset="0"/>
              </a:rPr>
              <a:t>Remote Injected Code Behavior Analysis using Code Refactor</a:t>
            </a:r>
            <a:r>
              <a:rPr lang="zh-CN" altLang="zh-CN" dirty="0" smtClean="0"/>
              <a:t/>
            </a:r>
            <a:br>
              <a:rPr lang="zh-CN" altLang="zh-CN" dirty="0" smtClean="0"/>
            </a:br>
            <a:endParaRPr lang="zh-CN" altLang="en-US" dirty="0"/>
          </a:p>
        </p:txBody>
      </p:sp>
      <p:sp>
        <p:nvSpPr>
          <p:cNvPr id="5" name="矩形 4"/>
          <p:cNvSpPr/>
          <p:nvPr/>
        </p:nvSpPr>
        <p:spPr>
          <a:xfrm>
            <a:off x="420938" y="2649301"/>
            <a:ext cx="34655905" cy="6801862"/>
          </a:xfrm>
          <a:prstGeom prst="rect">
            <a:avLst/>
          </a:prstGeom>
        </p:spPr>
        <p:txBody>
          <a:bodyPr wrap="square">
            <a:spAutoFit/>
          </a:bodyPr>
          <a:lstStyle/>
          <a:p>
            <a:pPr algn="ctr">
              <a:spcBef>
                <a:spcPts val="1800"/>
              </a:spcBef>
              <a:spcAft>
                <a:spcPts val="200"/>
              </a:spcAft>
            </a:pPr>
            <a:r>
              <a:rPr lang="en-US" altLang="zh-CN" sz="4800" dirty="0">
                <a:latin typeface="Times New Roman" panose="02020603050405020304" pitchFamily="18" charset="0"/>
              </a:rPr>
              <a:t>Qian Zhang1, Bo Wu1, </a:t>
            </a:r>
            <a:r>
              <a:rPr lang="en-US" altLang="zh-CN" sz="4800" dirty="0" err="1">
                <a:latin typeface="Times New Roman" panose="02020603050405020304" pitchFamily="18" charset="0"/>
              </a:rPr>
              <a:t>Juanjuan</a:t>
            </a:r>
            <a:r>
              <a:rPr lang="en-US" altLang="zh-CN" sz="4800" dirty="0">
                <a:latin typeface="Times New Roman" panose="02020603050405020304" pitchFamily="18" charset="0"/>
              </a:rPr>
              <a:t> Gao¬2, Bin Xue1,3,*</a:t>
            </a:r>
          </a:p>
          <a:p>
            <a:pPr algn="ctr">
              <a:spcBef>
                <a:spcPts val="1800"/>
              </a:spcBef>
              <a:spcAft>
                <a:spcPts val="200"/>
              </a:spcAft>
            </a:pPr>
            <a:r>
              <a:rPr lang="en-US" altLang="zh-CN" sz="4800" dirty="0">
                <a:latin typeface="Times New Roman" panose="02020603050405020304" pitchFamily="18" charset="0"/>
              </a:rPr>
              <a:t>1College of Information and Communication, National University of Defense Technology, Xi'an, China</a:t>
            </a:r>
          </a:p>
          <a:p>
            <a:pPr algn="ctr">
              <a:spcBef>
                <a:spcPts val="1800"/>
              </a:spcBef>
              <a:spcAft>
                <a:spcPts val="200"/>
              </a:spcAft>
            </a:pPr>
            <a:r>
              <a:rPr lang="en-US" altLang="zh-CN" sz="4800" dirty="0">
                <a:latin typeface="Times New Roman" panose="02020603050405020304" pitchFamily="18" charset="0"/>
              </a:rPr>
              <a:t>2Biobank, The First Affiliated Hospital of Xi’an </a:t>
            </a:r>
            <a:r>
              <a:rPr lang="en-US" altLang="zh-CN" sz="4800" dirty="0" err="1">
                <a:latin typeface="Times New Roman" panose="02020603050405020304" pitchFamily="18" charset="0"/>
              </a:rPr>
              <a:t>Jiaotong</a:t>
            </a:r>
            <a:r>
              <a:rPr lang="en-US" altLang="zh-CN" sz="4800" dirty="0">
                <a:latin typeface="Times New Roman" panose="02020603050405020304" pitchFamily="18" charset="0"/>
              </a:rPr>
              <a:t> University, Xi’an, China</a:t>
            </a:r>
          </a:p>
          <a:p>
            <a:pPr algn="ctr">
              <a:spcBef>
                <a:spcPts val="1800"/>
              </a:spcBef>
              <a:spcAft>
                <a:spcPts val="200"/>
              </a:spcAft>
            </a:pPr>
            <a:r>
              <a:rPr lang="en-US" altLang="zh-CN" sz="4800" dirty="0">
                <a:latin typeface="Times New Roman" panose="02020603050405020304" pitchFamily="18" charset="0"/>
              </a:rPr>
              <a:t>3School of Computer Science and Technology, Xi’an </a:t>
            </a:r>
            <a:r>
              <a:rPr lang="en-US" altLang="zh-CN" sz="4800" dirty="0" err="1">
                <a:latin typeface="Times New Roman" panose="02020603050405020304" pitchFamily="18" charset="0"/>
              </a:rPr>
              <a:t>Jiaotong</a:t>
            </a:r>
            <a:r>
              <a:rPr lang="en-US" altLang="zh-CN" sz="4800" dirty="0">
                <a:latin typeface="Times New Roman" panose="02020603050405020304" pitchFamily="18" charset="0"/>
              </a:rPr>
              <a:t> University, Xi'an, China</a:t>
            </a:r>
          </a:p>
          <a:p>
            <a:pPr algn="ctr">
              <a:spcBef>
                <a:spcPts val="1800"/>
              </a:spcBef>
              <a:spcAft>
                <a:spcPts val="200"/>
              </a:spcAft>
            </a:pPr>
            <a:r>
              <a:rPr lang="en-US" altLang="zh-CN" sz="4800" dirty="0">
                <a:latin typeface="Times New Roman" panose="02020603050405020304" pitchFamily="18" charset="0"/>
              </a:rPr>
              <a:t>cc_2022_cc@163.com, cherry_wb@nudt.edu.cn, juan_gao2018@xjtu.edu.cn, xxbbxl@sina.com</a:t>
            </a:r>
          </a:p>
          <a:p>
            <a:pPr algn="ctr">
              <a:spcBef>
                <a:spcPts val="1800"/>
              </a:spcBef>
              <a:spcAft>
                <a:spcPts val="200"/>
              </a:spcAft>
            </a:pPr>
            <a:r>
              <a:rPr lang="en-US" altLang="zh-CN" sz="4800" dirty="0">
                <a:latin typeface="Times New Roman" panose="02020603050405020304" pitchFamily="18" charset="0"/>
              </a:rPr>
              <a:t>xxbbxl@sina.com</a:t>
            </a:r>
          </a:p>
          <a:p>
            <a:pPr algn="ctr">
              <a:spcBef>
                <a:spcPts val="1800"/>
              </a:spcBef>
              <a:spcAft>
                <a:spcPts val="200"/>
              </a:spcAft>
            </a:pPr>
            <a:r>
              <a:rPr lang="en-US" altLang="zh-CN" sz="4800" dirty="0">
                <a:latin typeface="Times New Roman" panose="02020603050405020304" pitchFamily="18" charset="0"/>
              </a:rPr>
              <a:t>*Corresponding author</a:t>
            </a:r>
          </a:p>
        </p:txBody>
      </p:sp>
      <p:sp>
        <p:nvSpPr>
          <p:cNvPr id="11" name="矩形 10"/>
          <p:cNvSpPr/>
          <p:nvPr/>
        </p:nvSpPr>
        <p:spPr>
          <a:xfrm>
            <a:off x="1995195" y="10899051"/>
            <a:ext cx="15099715" cy="17943374"/>
          </a:xfrm>
          <a:prstGeom prst="rect">
            <a:avLst/>
          </a:prstGeom>
        </p:spPr>
        <p:txBody>
          <a:bodyPr wrap="square">
            <a:spAutoFit/>
          </a:bodyPr>
          <a:lstStyle/>
          <a:p>
            <a:pPr algn="ctr"/>
            <a:r>
              <a:rPr lang="en-US" altLang="zh-CN" sz="4000" b="1" u="sng" dirty="0" smtClean="0">
                <a:latin typeface="Times New Roman" panose="02020603050405020304" pitchFamily="18" charset="0"/>
                <a:cs typeface="Times New Roman" panose="02020603050405020304" pitchFamily="18" charset="0"/>
              </a:rPr>
              <a:t>Abstract</a:t>
            </a:r>
          </a:p>
          <a:p>
            <a:pPr algn="ctr"/>
            <a:endParaRPr lang="en-US" altLang="zh-CN" sz="4000" b="1" u="sng" dirty="0" smtClean="0">
              <a:latin typeface="Times New Roman" panose="02020603050405020304" pitchFamily="18" charset="0"/>
              <a:cs typeface="Times New Roman" panose="02020603050405020304" pitchFamily="18" charset="0"/>
            </a:endParaRPr>
          </a:p>
          <a:p>
            <a:pPr algn="just"/>
            <a:r>
              <a:rPr lang="en-US" altLang="zh-CN" sz="4000" dirty="0">
                <a:latin typeface="Times New Roman" panose="02020603050405020304" pitchFamily="18" charset="0"/>
                <a:cs typeface="Times New Roman" panose="02020603050405020304" pitchFamily="18" charset="0"/>
              </a:rPr>
              <a:t>For remote malicious code injection attacks, the analysis of injected code behavior has always been the difficulty of malicious code dynamic analysis. In this paper, a remote code injection behavior analysis method based on code refactoring was proposed. By analyzing the behavior of remote code injection attack, extracting the injection behavior pattern rules, analyzing the malicious code by using the dynamic binary analysis platform, identifying the remote injection behavior in the execution process, obtaining the remote injected malicious data, then refactoring and executing the injected code, and finally triggering the hidden behavior of injected code, this method improves the integrity of malicious code behavior analysis. A series of malicious code samples were also used for experimental analysis. And the results showed that this method can obtain more comprehensive behavior information for malicious code with remote injection, and effectively improve the integrity of malicious code analysis</a:t>
            </a:r>
            <a:r>
              <a:rPr lang="en-US" altLang="zh-CN" sz="4000" dirty="0" smtClean="0">
                <a:latin typeface="Times New Roman" panose="02020603050405020304" pitchFamily="18" charset="0"/>
                <a:cs typeface="Times New Roman" panose="02020603050405020304" pitchFamily="18" charset="0"/>
              </a:rPr>
              <a:t>.</a:t>
            </a:r>
          </a:p>
          <a:p>
            <a:pPr algn="just"/>
            <a:endParaRPr lang="en-US" altLang="zh-CN" sz="4000" dirty="0">
              <a:latin typeface="Times New Roman" panose="02020603050405020304" pitchFamily="18" charset="0"/>
              <a:cs typeface="Times New Roman" panose="02020603050405020304" pitchFamily="18" charset="0"/>
            </a:endParaRPr>
          </a:p>
          <a:p>
            <a:pPr lvl="0" algn="ctr" fontAlgn="base"/>
            <a:r>
              <a:rPr lang="en-US" altLang="zh-CN" sz="4000" b="1" u="sng" dirty="0">
                <a:latin typeface="Times New Roman" panose="02020603050405020304" pitchFamily="18" charset="0"/>
                <a:cs typeface="Times New Roman" panose="02020603050405020304" pitchFamily="18" charset="0"/>
              </a:rPr>
              <a:t>PROPOSAL</a:t>
            </a:r>
          </a:p>
          <a:p>
            <a:pPr lvl="0" algn="just" fontAlgn="base"/>
            <a:r>
              <a:rPr lang="en-US" altLang="zh-CN" sz="4000" dirty="0">
                <a:latin typeface="Times New Roman" panose="02020603050405020304" pitchFamily="18" charset="0"/>
                <a:cs typeface="Times New Roman" panose="02020603050405020304" pitchFamily="18" charset="0"/>
              </a:rPr>
              <a:t>The basic idea of remote injected malicious code behavior analysis is to track the execution state of program code, obtain the function call sequence and relevant data flow information when initiating remote injection, match the remote injected mode rules, obtain the original form of the actually executed core malicious code, then carry out assembly and transformation making it an analyzable form that can realize dynamic binary behavior analysis, and ultimately re-execute the code and perform tracking analysis to obtain comprehensive core malicious code behavior information. The overall analysis process is shown in Fig. 3.</a:t>
            </a:r>
            <a:endParaRPr lang="zh-CN" altLang="zh-CN" sz="4000" dirty="0">
              <a:latin typeface="Times New Roman" panose="02020603050405020304" pitchFamily="18" charset="0"/>
              <a:cs typeface="Times New Roman" panose="02020603050405020304" pitchFamily="18" charset="0"/>
            </a:endParaRPr>
          </a:p>
        </p:txBody>
      </p:sp>
      <p:sp>
        <p:nvSpPr>
          <p:cNvPr id="12" name="矩形 11"/>
          <p:cNvSpPr/>
          <p:nvPr/>
        </p:nvSpPr>
        <p:spPr>
          <a:xfrm>
            <a:off x="18259866" y="10899050"/>
            <a:ext cx="16884438" cy="32716649"/>
          </a:xfrm>
          <a:prstGeom prst="rect">
            <a:avLst/>
          </a:prstGeom>
        </p:spPr>
        <p:txBody>
          <a:bodyPr wrap="square">
            <a:spAutoFit/>
          </a:bodyPr>
          <a:lstStyle/>
          <a:p>
            <a:pPr algn="just"/>
            <a:endParaRPr lang="en-US" altLang="zh-CN" sz="4000"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endParaRPr lang="en-US" altLang="zh-CN" sz="4000" b="1" u="sng" dirty="0">
              <a:latin typeface="Times New Roman" panose="02020603050405020304" pitchFamily="18" charset="0"/>
              <a:cs typeface="Times New Roman" panose="02020603050405020304" pitchFamily="18" charset="0"/>
            </a:endParaRPr>
          </a:p>
          <a:p>
            <a:pPr lvl="0" algn="ctr" fontAlgn="base"/>
            <a:endParaRPr lang="en-US" altLang="zh-CN" sz="4000" b="1" u="sng" dirty="0" smtClean="0">
              <a:latin typeface="Times New Roman" panose="02020603050405020304" pitchFamily="18" charset="0"/>
              <a:cs typeface="Times New Roman" panose="02020603050405020304" pitchFamily="18" charset="0"/>
            </a:endParaRPr>
          </a:p>
          <a:p>
            <a:pPr lvl="0" algn="ctr" fontAlgn="base"/>
            <a:r>
              <a:rPr lang="en-US" altLang="zh-CN" sz="4000" b="1" u="sng" dirty="0" smtClean="0">
                <a:latin typeface="Times New Roman" panose="02020603050405020304" pitchFamily="18" charset="0"/>
                <a:cs typeface="Times New Roman" panose="02020603050405020304" pitchFamily="18" charset="0"/>
              </a:rPr>
              <a:t>Conclusion</a:t>
            </a:r>
            <a:endParaRPr lang="zh-CN" altLang="zh-CN" sz="4000" b="1" u="sng" dirty="0">
              <a:latin typeface="Times New Roman" panose="02020603050405020304" pitchFamily="18" charset="0"/>
              <a:cs typeface="Times New Roman" panose="02020603050405020304" pitchFamily="18" charset="0"/>
            </a:endParaRPr>
          </a:p>
          <a:p>
            <a:pPr algn="just"/>
            <a:r>
              <a:rPr lang="en-US" altLang="zh-CN" sz="4000" dirty="0">
                <a:latin typeface="Times New Roman" panose="02020603050405020304" pitchFamily="18" charset="0"/>
                <a:cs typeface="Times New Roman" panose="02020603050405020304" pitchFamily="18" charset="0"/>
              </a:rPr>
              <a:t>The </a:t>
            </a:r>
            <a:r>
              <a:rPr lang="en-US" altLang="zh-CN" sz="4000" dirty="0" err="1">
                <a:latin typeface="Times New Roman" panose="02020603050405020304" pitchFamily="18" charset="0"/>
                <a:cs typeface="Times New Roman" panose="02020603050405020304" pitchFamily="18" charset="0"/>
              </a:rPr>
              <a:t>indepth</a:t>
            </a:r>
            <a:r>
              <a:rPr lang="en-US" altLang="zh-CN" sz="4000" dirty="0">
                <a:latin typeface="Times New Roman" panose="02020603050405020304" pitchFamily="18" charset="0"/>
                <a:cs typeface="Times New Roman" panose="02020603050405020304" pitchFamily="18" charset="0"/>
              </a:rPr>
              <a:t> analysis of malicious code remote injection behavior helps to solve the problem that the core functions of malicious code with remote injection behavior cannot be analyzed. Since the behavior of remote injection of malicious code mostly exists as data before execution, the existing methods of integrity analysis based on path coverage can analyze the remote injection behavior of malicious code, but they can’t analyze the behavior contained in the injected code.</a:t>
            </a:r>
          </a:p>
          <a:p>
            <a:pPr algn="just"/>
            <a:r>
              <a:rPr lang="en-US" altLang="zh-CN" sz="4000" dirty="0">
                <a:latin typeface="Times New Roman" panose="02020603050405020304" pitchFamily="18" charset="0"/>
                <a:cs typeface="Times New Roman" panose="02020603050405020304" pitchFamily="18" charset="0"/>
              </a:rPr>
              <a:t>Aiming at the above problems, this paper proposes an </a:t>
            </a:r>
            <a:r>
              <a:rPr lang="en-US" altLang="zh-CN" sz="4000" dirty="0" err="1">
                <a:latin typeface="Times New Roman" panose="02020603050405020304" pitchFamily="18" charset="0"/>
                <a:cs typeface="Times New Roman" panose="02020603050405020304" pitchFamily="18" charset="0"/>
              </a:rPr>
              <a:t>indepth</a:t>
            </a:r>
            <a:r>
              <a:rPr lang="en-US" altLang="zh-CN" sz="4000" dirty="0">
                <a:latin typeface="Times New Roman" panose="02020603050405020304" pitchFamily="18" charset="0"/>
                <a:cs typeface="Times New Roman" panose="02020603050405020304" pitchFamily="18" charset="0"/>
              </a:rPr>
              <a:t> behavior analysis method of malicious code based on code transformation. During the binary dynamic behavior analysis, this method records the key API functions and parameter calling information of the malicious code, analyzes the remote injection behavior by pattern matching, extracts the code content of remote injection, and finally carries out secondary analysis by means of code reconstruction to extract the complete malicious code behavior. This method achieves more comprehensive behavior information for malicious code and effectively improve the integrity of malicious code analysis.</a:t>
            </a:r>
          </a:p>
          <a:p>
            <a:pPr algn="just"/>
            <a:r>
              <a:rPr lang="en-US" altLang="zh-CN" sz="4000" dirty="0">
                <a:latin typeface="Times New Roman" panose="02020603050405020304" pitchFamily="18" charset="0"/>
                <a:cs typeface="Times New Roman" panose="02020603050405020304" pitchFamily="18" charset="0"/>
              </a:rPr>
              <a:t>The analysis method proposed in this paper can be applied to the behavior analysis of malicious code by security companies, which is conducive to the integrity analysis of malicious code and the function realization method of core code. These are of great significance for developing malicious code countermeasures and improving terminal security protection methods</a:t>
            </a:r>
            <a:r>
              <a:rPr lang="en-US" altLang="zh-CN" sz="4000" dirty="0" smtClean="0">
                <a:latin typeface="Times New Roman" panose="02020603050405020304" pitchFamily="18" charset="0"/>
                <a:cs typeface="Times New Roman" panose="02020603050405020304" pitchFamily="18" charset="0"/>
              </a:rPr>
              <a:t>.</a:t>
            </a:r>
          </a:p>
        </p:txBody>
      </p:sp>
      <p:sp>
        <p:nvSpPr>
          <p:cNvPr id="2" name="Rectangle 2"/>
          <p:cNvSpPr>
            <a:spLocks noChangeArrowheads="1"/>
          </p:cNvSpPr>
          <p:nvPr/>
        </p:nvSpPr>
        <p:spPr bwMode="auto">
          <a:xfrm>
            <a:off x="0" y="0"/>
            <a:ext cx="359997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3" name="对象 2"/>
          <p:cNvGraphicFramePr>
            <a:graphicFrameLocks noChangeAspect="1"/>
          </p:cNvGraphicFramePr>
          <p:nvPr>
            <p:extLst>
              <p:ext uri="{D42A27DB-BD31-4B8C-83A1-F6EECF244321}">
                <p14:modId xmlns:p14="http://schemas.microsoft.com/office/powerpoint/2010/main" val="2720882673"/>
              </p:ext>
            </p:extLst>
          </p:nvPr>
        </p:nvGraphicFramePr>
        <p:xfrm>
          <a:off x="1995195" y="28842425"/>
          <a:ext cx="15372920" cy="7798789"/>
        </p:xfrm>
        <a:graphic>
          <a:graphicData uri="http://schemas.openxmlformats.org/presentationml/2006/ole">
            <mc:AlternateContent xmlns:mc="http://schemas.openxmlformats.org/markup-compatibility/2006">
              <mc:Choice xmlns:v="urn:schemas-microsoft-com:vml" Requires="v">
                <p:oleObj spid="_x0000_s1042" r:id="rId3" imgW="4808468" imgH="2463365" progId="Visio.Drawing.11">
                  <p:embed/>
                </p:oleObj>
              </mc:Choice>
              <mc:Fallback>
                <p:oleObj r:id="rId3" imgW="4808468" imgH="2463365" progId="Visio.Drawing.11">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5195" y="28842425"/>
                        <a:ext cx="15372920" cy="7798789"/>
                      </a:xfrm>
                      <a:prstGeom prst="rect">
                        <a:avLst/>
                      </a:prstGeom>
                      <a:noFill/>
                    </p:spPr>
                  </p:pic>
                </p:oleObj>
              </mc:Fallback>
            </mc:AlternateContent>
          </a:graphicData>
        </a:graphic>
      </p:graphicFrame>
      <p:sp>
        <p:nvSpPr>
          <p:cNvPr id="6" name="Rectangle 4"/>
          <p:cNvSpPr>
            <a:spLocks noChangeArrowheads="1"/>
          </p:cNvSpPr>
          <p:nvPr/>
        </p:nvSpPr>
        <p:spPr bwMode="auto">
          <a:xfrm>
            <a:off x="0" y="-348547"/>
            <a:ext cx="359997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extLst>
              <p:ext uri="{D42A27DB-BD31-4B8C-83A1-F6EECF244321}">
                <p14:modId xmlns:p14="http://schemas.microsoft.com/office/powerpoint/2010/main" val="1480162209"/>
              </p:ext>
            </p:extLst>
          </p:nvPr>
        </p:nvGraphicFramePr>
        <p:xfrm>
          <a:off x="36458221" y="57369922"/>
          <a:ext cx="69045764" cy="26567945"/>
        </p:xfrm>
        <a:graphic>
          <a:graphicData uri="http://schemas.openxmlformats.org/presentationml/2006/ole">
            <mc:AlternateContent xmlns:mc="http://schemas.openxmlformats.org/markup-compatibility/2006">
              <mc:Choice xmlns:v="urn:schemas-microsoft-com:vml" Requires="v">
                <p:oleObj spid="_x0000_s1043" r:id="rId5" imgW="3240378" imgH="1260317" progId="Visio.Drawing.11">
                  <p:embed/>
                </p:oleObj>
              </mc:Choice>
              <mc:Fallback>
                <p:oleObj r:id="rId5" imgW="3240378" imgH="1260317" progId="Visio.Drawing.11">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458221" y="57369922"/>
                        <a:ext cx="69045764" cy="26567945"/>
                      </a:xfrm>
                      <a:prstGeom prst="rect">
                        <a:avLst/>
                      </a:prstGeom>
                      <a:noFill/>
                    </p:spPr>
                  </p:pic>
                </p:oleObj>
              </mc:Fallback>
            </mc:AlternateContent>
          </a:graphicData>
        </a:graphic>
      </p:graphicFrame>
      <p:sp>
        <p:nvSpPr>
          <p:cNvPr id="13" name="Rectangle 6"/>
          <p:cNvSpPr>
            <a:spLocks noChangeArrowheads="1"/>
          </p:cNvSpPr>
          <p:nvPr/>
        </p:nvSpPr>
        <p:spPr bwMode="auto">
          <a:xfrm>
            <a:off x="34463026" y="20350213"/>
            <a:ext cx="99622034" cy="53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6" name="Rectangle 8"/>
          <p:cNvSpPr>
            <a:spLocks noChangeArrowheads="1"/>
          </p:cNvSpPr>
          <p:nvPr/>
        </p:nvSpPr>
        <p:spPr bwMode="auto">
          <a:xfrm>
            <a:off x="17094910" y="9451163"/>
            <a:ext cx="359997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graphicFrame>
        <p:nvGraphicFramePr>
          <p:cNvPr id="17" name="对象 16"/>
          <p:cNvGraphicFramePr>
            <a:graphicFrameLocks noChangeAspect="1"/>
          </p:cNvGraphicFramePr>
          <p:nvPr>
            <p:extLst>
              <p:ext uri="{D42A27DB-BD31-4B8C-83A1-F6EECF244321}">
                <p14:modId xmlns:p14="http://schemas.microsoft.com/office/powerpoint/2010/main" val="563485124"/>
              </p:ext>
            </p:extLst>
          </p:nvPr>
        </p:nvGraphicFramePr>
        <p:xfrm>
          <a:off x="19615278" y="10889893"/>
          <a:ext cx="14698786" cy="10663825"/>
        </p:xfrm>
        <a:graphic>
          <a:graphicData uri="http://schemas.openxmlformats.org/presentationml/2006/ole">
            <mc:AlternateContent xmlns:mc="http://schemas.openxmlformats.org/markup-compatibility/2006">
              <mc:Choice xmlns:v="urn:schemas-microsoft-com:vml" Requires="v">
                <p:oleObj spid="_x0000_s1044" r:id="rId7" imgW="2934161" imgH="2160058" progId="Visio.Drawing.11">
                  <p:embed/>
                </p:oleObj>
              </mc:Choice>
              <mc:Fallback>
                <p:oleObj r:id="rId7" imgW="2934161" imgH="2160058" progId="Visio.Drawing.11">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615278" y="10889893"/>
                        <a:ext cx="14698786" cy="10663825"/>
                      </a:xfrm>
                      <a:prstGeom prst="rect">
                        <a:avLst/>
                      </a:prstGeom>
                      <a:noFill/>
                    </p:spPr>
                  </p:pic>
                </p:oleObj>
              </mc:Fallback>
            </mc:AlternateContent>
          </a:graphicData>
        </a:graphic>
      </p:graphicFrame>
      <p:pic>
        <p:nvPicPr>
          <p:cNvPr id="18" name="图片 17"/>
          <p:cNvPicPr>
            <a:picLocks noChangeAspect="1"/>
          </p:cNvPicPr>
          <p:nvPr/>
        </p:nvPicPr>
        <p:blipFill>
          <a:blip r:embed="rId9"/>
          <a:stretch>
            <a:fillRect/>
          </a:stretch>
        </p:blipFill>
        <p:spPr>
          <a:xfrm>
            <a:off x="18259866" y="21851823"/>
            <a:ext cx="16735476" cy="7721837"/>
          </a:xfrm>
          <a:prstGeom prst="rect">
            <a:avLst/>
          </a:prstGeom>
        </p:spPr>
      </p:pic>
      <p:pic>
        <p:nvPicPr>
          <p:cNvPr id="23" name="图片 22"/>
          <p:cNvPicPr>
            <a:picLocks noChangeAspect="1"/>
          </p:cNvPicPr>
          <p:nvPr/>
        </p:nvPicPr>
        <p:blipFill>
          <a:blip r:embed="rId10"/>
          <a:stretch>
            <a:fillRect/>
          </a:stretch>
        </p:blipFill>
        <p:spPr>
          <a:xfrm>
            <a:off x="1995195" y="37180566"/>
            <a:ext cx="15099715" cy="5858085"/>
          </a:xfrm>
          <a:prstGeom prst="rect">
            <a:avLst/>
          </a:prstGeom>
        </p:spPr>
      </p:pic>
    </p:spTree>
    <p:extLst>
      <p:ext uri="{BB962C8B-B14F-4D97-AF65-F5344CB8AC3E}">
        <p14:creationId xmlns:p14="http://schemas.microsoft.com/office/powerpoint/2010/main" val="3043374508"/>
      </p:ext>
    </p:extLst>
  </p:cSld>
  <p:clrMapOvr>
    <a:masterClrMapping/>
  </p:clrMapOvr>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574</Words>
  <Application>Microsoft Office PowerPoint</Application>
  <PresentationFormat>自定义</PresentationFormat>
  <Paragraphs>49</Paragraphs>
  <Slides>1</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8" baseType="lpstr">
      <vt:lpstr>宋体</vt:lpstr>
      <vt:lpstr>Arial</vt:lpstr>
      <vt:lpstr>Calibri</vt:lpstr>
      <vt:lpstr>Calibri Light</vt:lpstr>
      <vt:lpstr>Times New Roman</vt:lpstr>
      <vt:lpstr>Office Theme</vt:lpstr>
      <vt:lpstr>Visio.Drawing.11</vt:lpstr>
      <vt:lpstr>Remote Injected Code Behavior Analysis using Code Refactor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on the Application of YOLO v3 in Railway Intruding Objects Recognition </dc:title>
  <dc:creator>Z</dc:creator>
  <cp:lastModifiedBy>Q</cp:lastModifiedBy>
  <cp:revision>5</cp:revision>
  <dcterms:created xsi:type="dcterms:W3CDTF">2022-06-30T06:49:01Z</dcterms:created>
  <dcterms:modified xsi:type="dcterms:W3CDTF">2022-06-30T09:28:31Z</dcterms:modified>
</cp:coreProperties>
</file>