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Lst>
  <p:sldSz cx="35999738" cy="43200638"/>
  <p:notesSz cx="6858000" cy="9144000"/>
  <p:defaultTextStyle>
    <a:defPPr>
      <a:defRPr lang="zh-CN"/>
    </a:defPPr>
    <a:lvl1pPr marL="0" algn="l" defTabSz="3801618" rtl="0" eaLnBrk="1" latinLnBrk="0" hangingPunct="1">
      <a:defRPr sz="7483" kern="1200">
        <a:solidFill>
          <a:schemeClr val="tx1"/>
        </a:solidFill>
        <a:latin typeface="+mn-lt"/>
        <a:ea typeface="+mn-ea"/>
        <a:cs typeface="+mn-cs"/>
      </a:defRPr>
    </a:lvl1pPr>
    <a:lvl2pPr marL="1900809" algn="l" defTabSz="3801618" rtl="0" eaLnBrk="1" latinLnBrk="0" hangingPunct="1">
      <a:defRPr sz="7483" kern="1200">
        <a:solidFill>
          <a:schemeClr val="tx1"/>
        </a:solidFill>
        <a:latin typeface="+mn-lt"/>
        <a:ea typeface="+mn-ea"/>
        <a:cs typeface="+mn-cs"/>
      </a:defRPr>
    </a:lvl2pPr>
    <a:lvl3pPr marL="3801618" algn="l" defTabSz="3801618" rtl="0" eaLnBrk="1" latinLnBrk="0" hangingPunct="1">
      <a:defRPr sz="7483" kern="1200">
        <a:solidFill>
          <a:schemeClr val="tx1"/>
        </a:solidFill>
        <a:latin typeface="+mn-lt"/>
        <a:ea typeface="+mn-ea"/>
        <a:cs typeface="+mn-cs"/>
      </a:defRPr>
    </a:lvl3pPr>
    <a:lvl4pPr marL="5702427" algn="l" defTabSz="3801618" rtl="0" eaLnBrk="1" latinLnBrk="0" hangingPunct="1">
      <a:defRPr sz="7483" kern="1200">
        <a:solidFill>
          <a:schemeClr val="tx1"/>
        </a:solidFill>
        <a:latin typeface="+mn-lt"/>
        <a:ea typeface="+mn-ea"/>
        <a:cs typeface="+mn-cs"/>
      </a:defRPr>
    </a:lvl4pPr>
    <a:lvl5pPr marL="7603236" algn="l" defTabSz="3801618" rtl="0" eaLnBrk="1" latinLnBrk="0" hangingPunct="1">
      <a:defRPr sz="7483" kern="1200">
        <a:solidFill>
          <a:schemeClr val="tx1"/>
        </a:solidFill>
        <a:latin typeface="+mn-lt"/>
        <a:ea typeface="+mn-ea"/>
        <a:cs typeface="+mn-cs"/>
      </a:defRPr>
    </a:lvl5pPr>
    <a:lvl6pPr marL="9504045" algn="l" defTabSz="3801618" rtl="0" eaLnBrk="1" latinLnBrk="0" hangingPunct="1">
      <a:defRPr sz="7483" kern="1200">
        <a:solidFill>
          <a:schemeClr val="tx1"/>
        </a:solidFill>
        <a:latin typeface="+mn-lt"/>
        <a:ea typeface="+mn-ea"/>
        <a:cs typeface="+mn-cs"/>
      </a:defRPr>
    </a:lvl6pPr>
    <a:lvl7pPr marL="11404854" algn="l" defTabSz="3801618" rtl="0" eaLnBrk="1" latinLnBrk="0" hangingPunct="1">
      <a:defRPr sz="7483" kern="1200">
        <a:solidFill>
          <a:schemeClr val="tx1"/>
        </a:solidFill>
        <a:latin typeface="+mn-lt"/>
        <a:ea typeface="+mn-ea"/>
        <a:cs typeface="+mn-cs"/>
      </a:defRPr>
    </a:lvl7pPr>
    <a:lvl8pPr marL="13305663" algn="l" defTabSz="3801618" rtl="0" eaLnBrk="1" latinLnBrk="0" hangingPunct="1">
      <a:defRPr sz="7483" kern="1200">
        <a:solidFill>
          <a:schemeClr val="tx1"/>
        </a:solidFill>
        <a:latin typeface="+mn-lt"/>
        <a:ea typeface="+mn-ea"/>
        <a:cs typeface="+mn-cs"/>
      </a:defRPr>
    </a:lvl8pPr>
    <a:lvl9pPr marL="15206472" algn="l" defTabSz="3801618" rtl="0" eaLnBrk="1" latinLnBrk="0" hangingPunct="1">
      <a:defRPr sz="74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20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3"/>
            <a:ext cx="35999738" cy="28800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349990" y="31245419"/>
            <a:ext cx="22949833" cy="9216136"/>
          </a:xfrm>
        </p:spPr>
        <p:txBody>
          <a:bodyPr anchor="ctr">
            <a:normAutofit/>
          </a:bodyPr>
          <a:lstStyle>
            <a:lvl1pPr algn="r">
              <a:defRPr sz="17323" spc="787"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424815" y="31245419"/>
            <a:ext cx="9449931" cy="9216136"/>
          </a:xfrm>
        </p:spPr>
        <p:txBody>
          <a:bodyPr lIns="91440" rIns="91440" anchor="ctr">
            <a:normAutofit/>
          </a:bodyPr>
          <a:lstStyle>
            <a:lvl1pPr marL="0" indent="0" algn="l">
              <a:lnSpc>
                <a:spcPct val="100000"/>
              </a:lnSpc>
              <a:spcBef>
                <a:spcPts val="0"/>
              </a:spcBef>
              <a:buNone/>
              <a:defRPr sz="6299">
                <a:solidFill>
                  <a:schemeClr val="tx1">
                    <a:lumMod val="90000"/>
                    <a:lumOff val="10000"/>
                  </a:schemeClr>
                </a:solidFill>
              </a:defRPr>
            </a:lvl1pPr>
            <a:lvl2pPr marL="1799953" indent="0" algn="ctr">
              <a:buNone/>
              <a:defRPr sz="6299"/>
            </a:lvl2pPr>
            <a:lvl3pPr marL="3599902" indent="0" algn="ctr">
              <a:buNone/>
              <a:defRPr sz="6299"/>
            </a:lvl3pPr>
            <a:lvl4pPr marL="5399855" indent="0" algn="ctr">
              <a:buNone/>
              <a:defRPr sz="6299"/>
            </a:lvl4pPr>
            <a:lvl5pPr marL="7199804" indent="0" algn="ctr">
              <a:buNone/>
              <a:defRPr sz="6299"/>
            </a:lvl5pPr>
            <a:lvl6pPr marL="8999758" indent="0" algn="ctr">
              <a:buNone/>
              <a:defRPr sz="6299"/>
            </a:lvl6pPr>
            <a:lvl7pPr marL="10799707" indent="0" algn="ctr">
              <a:buNone/>
              <a:defRPr sz="6299"/>
            </a:lvl7pPr>
            <a:lvl8pPr marL="12599660" indent="0" algn="ctr">
              <a:buNone/>
              <a:defRPr sz="6299"/>
            </a:lvl8pPr>
            <a:lvl9pPr marL="14399613" indent="0" algn="ctr">
              <a:buNone/>
              <a:defRPr sz="6299"/>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18272B1-437E-4CAD-9CFA-5B4F0D8D00EE}" type="slidenum">
              <a:rPr lang="zh-CN" altLang="en-US" smtClean="0"/>
              <a:t>‹#›</a:t>
            </a:fld>
            <a:endParaRPr lang="zh-CN" altLang="en-US"/>
          </a:p>
        </p:txBody>
      </p:sp>
      <p:cxnSp>
        <p:nvCxnSpPr>
          <p:cNvPr id="8" name="Straight Connector 7"/>
          <p:cNvCxnSpPr/>
          <p:nvPr/>
        </p:nvCxnSpPr>
        <p:spPr>
          <a:xfrm flipV="1">
            <a:off x="24764119" y="33160213"/>
            <a:ext cx="0" cy="576008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75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370910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8" y="4800071"/>
            <a:ext cx="7762444" cy="34080503"/>
          </a:xfrm>
        </p:spPr>
        <p:txBody>
          <a:bodyPr vert="eaVert" lIns="45720" tIns="91440" rIns="45720" bIns="9144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924985" y="4800071"/>
            <a:ext cx="22387337" cy="3408050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18272B1-437E-4CAD-9CFA-5B4F0D8D00EE}" type="slidenum">
              <a:rPr lang="zh-CN" altLang="en-US" smtClean="0"/>
              <a:t>‹#›</a:t>
            </a:fld>
            <a:endParaRPr lang="zh-CN" altLang="en-US"/>
          </a:p>
        </p:txBody>
      </p:sp>
      <p:cxnSp>
        <p:nvCxnSpPr>
          <p:cNvPr id="7" name="Straight Connector 6"/>
          <p:cNvCxnSpPr/>
          <p:nvPr/>
        </p:nvCxnSpPr>
        <p:spPr>
          <a:xfrm rot="5400000" flipV="1">
            <a:off x="29699784" y="1903368"/>
            <a:ext cx="0" cy="26999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9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202693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6"/>
            <a:ext cx="35999738" cy="288004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49990" y="31245419"/>
            <a:ext cx="22949833" cy="9216136"/>
          </a:xfrm>
        </p:spPr>
        <p:txBody>
          <a:bodyPr anchor="ctr">
            <a:normAutofit/>
          </a:bodyPr>
          <a:lstStyle>
            <a:lvl1pPr algn="r">
              <a:defRPr sz="17323" b="0" spc="787"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424815" y="31245419"/>
            <a:ext cx="9449931" cy="9216136"/>
          </a:xfrm>
        </p:spPr>
        <p:txBody>
          <a:bodyPr lIns="91440" rIns="91440" anchor="ctr">
            <a:normAutofit/>
          </a:bodyPr>
          <a:lstStyle>
            <a:lvl1pPr marL="0" indent="0">
              <a:lnSpc>
                <a:spcPct val="100000"/>
              </a:lnSpc>
              <a:spcBef>
                <a:spcPts val="0"/>
              </a:spcBef>
              <a:buNone/>
              <a:defRPr sz="6299">
                <a:solidFill>
                  <a:schemeClr val="tx1">
                    <a:lumMod val="90000"/>
                    <a:lumOff val="10000"/>
                  </a:schemeClr>
                </a:solidFill>
              </a:defRPr>
            </a:lvl1pPr>
            <a:lvl2pPr marL="1799953" indent="0">
              <a:buNone/>
              <a:defRPr sz="6299">
                <a:solidFill>
                  <a:schemeClr val="tx1">
                    <a:tint val="75000"/>
                  </a:schemeClr>
                </a:solidFill>
              </a:defRPr>
            </a:lvl2pPr>
            <a:lvl3pPr marL="3599902" indent="0">
              <a:buNone/>
              <a:defRPr sz="6299">
                <a:solidFill>
                  <a:schemeClr val="tx1">
                    <a:tint val="75000"/>
                  </a:schemeClr>
                </a:solidFill>
              </a:defRPr>
            </a:lvl3pPr>
            <a:lvl4pPr marL="5399855" indent="0">
              <a:buNone/>
              <a:defRPr sz="5512">
                <a:solidFill>
                  <a:schemeClr val="tx1">
                    <a:tint val="75000"/>
                  </a:schemeClr>
                </a:solidFill>
              </a:defRPr>
            </a:lvl4pPr>
            <a:lvl5pPr marL="7199804" indent="0">
              <a:buNone/>
              <a:defRPr sz="5512">
                <a:solidFill>
                  <a:schemeClr val="tx1">
                    <a:tint val="75000"/>
                  </a:schemeClr>
                </a:solidFill>
              </a:defRPr>
            </a:lvl5pPr>
            <a:lvl6pPr marL="8999758" indent="0">
              <a:buNone/>
              <a:defRPr sz="5512">
                <a:solidFill>
                  <a:schemeClr val="tx1">
                    <a:tint val="75000"/>
                  </a:schemeClr>
                </a:solidFill>
              </a:defRPr>
            </a:lvl6pPr>
            <a:lvl7pPr marL="10799707" indent="0">
              <a:buNone/>
              <a:defRPr sz="5512">
                <a:solidFill>
                  <a:schemeClr val="tx1">
                    <a:tint val="75000"/>
                  </a:schemeClr>
                </a:solidFill>
              </a:defRPr>
            </a:lvl7pPr>
            <a:lvl8pPr marL="12599660" indent="0">
              <a:buNone/>
              <a:defRPr sz="5512">
                <a:solidFill>
                  <a:schemeClr val="tx1">
                    <a:tint val="75000"/>
                  </a:schemeClr>
                </a:solidFill>
              </a:defRPr>
            </a:lvl8pPr>
            <a:lvl9pPr marL="14399613" indent="0">
              <a:buNone/>
              <a:defRPr sz="5512">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18272B1-437E-4CAD-9CFA-5B4F0D8D00EE}" type="slidenum">
              <a:rPr lang="zh-CN" altLang="en-US" smtClean="0"/>
              <a:t>‹#›</a:t>
            </a:fld>
            <a:endParaRPr lang="zh-CN" altLang="en-US"/>
          </a:p>
        </p:txBody>
      </p:sp>
      <p:cxnSp>
        <p:nvCxnSpPr>
          <p:cNvPr id="8" name="Straight Connector 7"/>
          <p:cNvCxnSpPr/>
          <p:nvPr/>
        </p:nvCxnSpPr>
        <p:spPr>
          <a:xfrm flipV="1">
            <a:off x="24764119" y="33160213"/>
            <a:ext cx="0" cy="5760085"/>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2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3023978" y="3686454"/>
            <a:ext cx="28700791" cy="9446540"/>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3023978" y="14400213"/>
            <a:ext cx="14039898" cy="2534437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7684871" y="14400213"/>
            <a:ext cx="14039898" cy="2534437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75249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3023978" y="3686454"/>
            <a:ext cx="28700791" cy="944654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023978" y="13730193"/>
            <a:ext cx="14039898" cy="5184077"/>
          </a:xfrm>
        </p:spPr>
        <p:txBody>
          <a:bodyPr lIns="137160" rIns="137160" anchor="ctr">
            <a:normAutofit/>
          </a:bodyPr>
          <a:lstStyle>
            <a:lvl1pPr marL="0" indent="0">
              <a:spcBef>
                <a:spcPts val="0"/>
              </a:spcBef>
              <a:spcAft>
                <a:spcPts val="0"/>
              </a:spcAft>
              <a:buNone/>
              <a:defRPr sz="8661" b="0" cap="none" baseline="0">
                <a:solidFill>
                  <a:schemeClr val="accent2">
                    <a:lumMod val="75000"/>
                  </a:schemeClr>
                </a:solidFill>
                <a:latin typeface="+mn-lt"/>
              </a:defRPr>
            </a:lvl1pPr>
            <a:lvl2pPr marL="1799953" indent="0">
              <a:buNone/>
              <a:defRPr sz="7874" b="1"/>
            </a:lvl2pPr>
            <a:lvl3pPr marL="3599902" indent="0">
              <a:buNone/>
              <a:defRPr sz="7087" b="1"/>
            </a:lvl3pPr>
            <a:lvl4pPr marL="5399855" indent="0">
              <a:buNone/>
              <a:defRPr sz="6299" b="1"/>
            </a:lvl4pPr>
            <a:lvl5pPr marL="7199804" indent="0">
              <a:buNone/>
              <a:defRPr sz="6299" b="1"/>
            </a:lvl5pPr>
            <a:lvl6pPr marL="8999758" indent="0">
              <a:buNone/>
              <a:defRPr sz="6299" b="1"/>
            </a:lvl6pPr>
            <a:lvl7pPr marL="10799707" indent="0">
              <a:buNone/>
              <a:defRPr sz="6299" b="1"/>
            </a:lvl7pPr>
            <a:lvl8pPr marL="12599660" indent="0">
              <a:buNone/>
              <a:defRPr sz="6299" b="1"/>
            </a:lvl8pPr>
            <a:lvl9pPr marL="14399613" indent="0">
              <a:buNone/>
              <a:defRPr sz="6299" b="1"/>
            </a:lvl9pPr>
          </a:lstStyle>
          <a:p>
            <a:pPr lvl="0"/>
            <a:r>
              <a:rPr lang="zh-CN" altLang="en-US" smtClean="0"/>
              <a:t>单击此处编辑母版文本样式</a:t>
            </a:r>
          </a:p>
        </p:txBody>
      </p:sp>
      <p:sp>
        <p:nvSpPr>
          <p:cNvPr id="4" name="Content Placeholder 3"/>
          <p:cNvSpPr>
            <a:spLocks noGrp="1"/>
          </p:cNvSpPr>
          <p:nvPr>
            <p:ph sz="half" idx="2"/>
          </p:nvPr>
        </p:nvSpPr>
        <p:spPr>
          <a:xfrm>
            <a:off x="3023978" y="18695004"/>
            <a:ext cx="14039898" cy="2104958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7684871" y="13730193"/>
            <a:ext cx="14039898" cy="5184077"/>
          </a:xfrm>
        </p:spPr>
        <p:txBody>
          <a:bodyPr lIns="137160" rIns="137160" anchor="ctr">
            <a:normAutofit/>
          </a:bodyPr>
          <a:lstStyle>
            <a:lvl1pPr marL="0" indent="0">
              <a:spcBef>
                <a:spcPts val="0"/>
              </a:spcBef>
              <a:spcAft>
                <a:spcPts val="0"/>
              </a:spcAft>
              <a:buNone/>
              <a:defRPr lang="en-US" sz="8661" b="0" kern="1200" cap="none" baseline="0" dirty="0">
                <a:solidFill>
                  <a:schemeClr val="accent2">
                    <a:lumMod val="75000"/>
                  </a:schemeClr>
                </a:solidFill>
                <a:latin typeface="+mn-lt"/>
                <a:ea typeface="+mn-ea"/>
                <a:cs typeface="+mn-cs"/>
              </a:defRPr>
            </a:lvl1pPr>
            <a:lvl2pPr marL="1799953" indent="0">
              <a:buNone/>
              <a:defRPr sz="7874" b="1"/>
            </a:lvl2pPr>
            <a:lvl3pPr marL="3599902" indent="0">
              <a:buNone/>
              <a:defRPr sz="7087" b="1"/>
            </a:lvl3pPr>
            <a:lvl4pPr marL="5399855" indent="0">
              <a:buNone/>
              <a:defRPr sz="6299" b="1"/>
            </a:lvl4pPr>
            <a:lvl5pPr marL="7199804" indent="0">
              <a:buNone/>
              <a:defRPr sz="6299" b="1"/>
            </a:lvl5pPr>
            <a:lvl6pPr marL="8999758" indent="0">
              <a:buNone/>
              <a:defRPr sz="6299" b="1"/>
            </a:lvl6pPr>
            <a:lvl7pPr marL="10799707" indent="0">
              <a:buNone/>
              <a:defRPr sz="6299" b="1"/>
            </a:lvl7pPr>
            <a:lvl8pPr marL="12599660" indent="0">
              <a:buNone/>
              <a:defRPr sz="6299" b="1"/>
            </a:lvl8pPr>
            <a:lvl9pPr marL="14399613" indent="0">
              <a:buNone/>
              <a:defRPr sz="6299" b="1"/>
            </a:lvl9pPr>
          </a:lstStyle>
          <a:p>
            <a:pPr marL="0" lvl="0" indent="0" algn="l" defTabSz="3599902" rtl="0" eaLnBrk="1" latinLnBrk="0" hangingPunct="1">
              <a:lnSpc>
                <a:spcPct val="90000"/>
              </a:lnSpc>
              <a:spcBef>
                <a:spcPts val="7087"/>
              </a:spcBef>
              <a:buNone/>
            </a:pPr>
            <a:r>
              <a:rPr lang="zh-CN" altLang="en-US" smtClean="0"/>
              <a:t>单击此处编辑母版文本样式</a:t>
            </a:r>
          </a:p>
        </p:txBody>
      </p:sp>
      <p:sp>
        <p:nvSpPr>
          <p:cNvPr id="6" name="Content Placeholder 5"/>
          <p:cNvSpPr>
            <a:spLocks noGrp="1"/>
          </p:cNvSpPr>
          <p:nvPr>
            <p:ph sz="quarter" idx="4"/>
          </p:nvPr>
        </p:nvSpPr>
        <p:spPr>
          <a:xfrm>
            <a:off x="17684871" y="18695004"/>
            <a:ext cx="14039898" cy="2104958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341568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384636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125700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3023978" y="2970179"/>
            <a:ext cx="12959906" cy="10944162"/>
          </a:xfrm>
        </p:spPr>
        <p:txBody>
          <a:bodyPr>
            <a:noAutofit/>
          </a:bodyPr>
          <a:lstStyle>
            <a:lvl1pPr>
              <a:lnSpc>
                <a:spcPct val="80000"/>
              </a:lnSpc>
              <a:defRPr sz="14173"/>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6874877" y="5184077"/>
            <a:ext cx="16766878" cy="32659682"/>
          </a:xfrm>
        </p:spPr>
        <p:txBody>
          <a:bodyPr>
            <a:normAutofit/>
          </a:bodyPr>
          <a:lstStyle>
            <a:lvl1pPr>
              <a:defRPr sz="7874"/>
            </a:lvl1pPr>
            <a:lvl2pPr>
              <a:defRPr sz="6299"/>
            </a:lvl2pPr>
            <a:lvl3pPr>
              <a:defRPr sz="4724"/>
            </a:lvl3pPr>
            <a:lvl4pPr>
              <a:defRPr sz="4724"/>
            </a:lvl4pPr>
            <a:lvl5pPr>
              <a:defRPr sz="4724"/>
            </a:lvl5pPr>
            <a:lvl6pPr>
              <a:defRPr sz="4724"/>
            </a:lvl6pPr>
            <a:lvl7pPr>
              <a:defRPr sz="4724"/>
            </a:lvl7pPr>
            <a:lvl8pPr>
              <a:defRPr sz="4724"/>
            </a:lvl8pPr>
            <a:lvl9pPr>
              <a:defRPr sz="472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023978" y="14220720"/>
            <a:ext cx="12959906" cy="23699840"/>
          </a:xfrm>
        </p:spPr>
        <p:txBody>
          <a:bodyPr lIns="91440" rIns="91440">
            <a:normAutofit/>
          </a:bodyPr>
          <a:lstStyle>
            <a:lvl1pPr marL="0" indent="0">
              <a:lnSpc>
                <a:spcPct val="108000"/>
              </a:lnSpc>
              <a:spcBef>
                <a:spcPts val="2362"/>
              </a:spcBef>
              <a:buNone/>
              <a:defRPr sz="6299"/>
            </a:lvl1pPr>
            <a:lvl2pPr marL="1799953" indent="0">
              <a:buNone/>
              <a:defRPr sz="4724"/>
            </a:lvl2pPr>
            <a:lvl3pPr marL="3599902" indent="0">
              <a:buNone/>
              <a:defRPr sz="3937"/>
            </a:lvl3pPr>
            <a:lvl4pPr marL="5399855" indent="0">
              <a:buNone/>
              <a:defRPr sz="3543"/>
            </a:lvl4pPr>
            <a:lvl5pPr marL="7199804" indent="0">
              <a:buNone/>
              <a:defRPr sz="3543"/>
            </a:lvl5pPr>
            <a:lvl6pPr marL="8999758" indent="0">
              <a:buNone/>
              <a:defRPr sz="3543"/>
            </a:lvl6pPr>
            <a:lvl7pPr marL="10799707" indent="0">
              <a:buNone/>
              <a:defRPr sz="3543"/>
            </a:lvl7pPr>
            <a:lvl8pPr marL="12599660" indent="0">
              <a:buNone/>
              <a:defRPr sz="3543"/>
            </a:lvl8pPr>
            <a:lvl9pPr marL="14399613" indent="0">
              <a:buNone/>
              <a:defRPr sz="354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18272B1-437E-4CAD-9CFA-5B4F0D8D00EE}" type="slidenum">
              <a:rPr lang="zh-CN" altLang="en-US" smtClean="0"/>
              <a:t>‹#›</a:t>
            </a:fld>
            <a:endParaRPr lang="zh-CN" altLang="en-US"/>
          </a:p>
        </p:txBody>
      </p:sp>
    </p:spTree>
    <p:extLst>
      <p:ext uri="{BB962C8B-B14F-4D97-AF65-F5344CB8AC3E}">
        <p14:creationId xmlns:p14="http://schemas.microsoft.com/office/powerpoint/2010/main" val="180110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349990" y="31245425"/>
            <a:ext cx="22949833" cy="9216136"/>
          </a:xfrm>
        </p:spPr>
        <p:txBody>
          <a:bodyPr anchor="ctr">
            <a:normAutofit/>
          </a:bodyPr>
          <a:lstStyle>
            <a:lvl1pPr algn="r">
              <a:defRPr sz="17323" spc="787" baseline="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6"/>
            <a:ext cx="35990738" cy="28800425"/>
          </a:xfrm>
          <a:solidFill>
            <a:schemeClr val="accent2">
              <a:lumMod val="60000"/>
              <a:lumOff val="40000"/>
            </a:schemeClr>
          </a:solidFill>
        </p:spPr>
        <p:txBody>
          <a:bodyPr lIns="457200" tIns="365760" anchor="t"/>
          <a:lstStyle>
            <a:lvl1pPr marL="0" indent="0">
              <a:buNone/>
              <a:defRPr sz="9449"/>
            </a:lvl1pPr>
            <a:lvl2pPr marL="1349997" indent="0">
              <a:buNone/>
              <a:defRPr sz="8268"/>
            </a:lvl2pPr>
            <a:lvl3pPr marL="2699995" indent="0">
              <a:buNone/>
              <a:defRPr sz="7087"/>
            </a:lvl3pPr>
            <a:lvl4pPr marL="4049992" indent="0">
              <a:buNone/>
              <a:defRPr sz="5906"/>
            </a:lvl4pPr>
            <a:lvl5pPr marL="5399989" indent="0">
              <a:buNone/>
              <a:defRPr sz="5906"/>
            </a:lvl5pPr>
            <a:lvl6pPr marL="6749987" indent="0">
              <a:buNone/>
              <a:defRPr sz="5906"/>
            </a:lvl6pPr>
            <a:lvl7pPr marL="8099984" indent="0">
              <a:buNone/>
              <a:defRPr sz="5906"/>
            </a:lvl7pPr>
            <a:lvl8pPr marL="9449981" indent="0">
              <a:buNone/>
              <a:defRPr sz="5906"/>
            </a:lvl8pPr>
            <a:lvl9pPr marL="10799978" indent="0">
              <a:buNone/>
              <a:defRPr sz="5906"/>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424815" y="31245425"/>
            <a:ext cx="9449931" cy="9216136"/>
          </a:xfrm>
        </p:spPr>
        <p:txBody>
          <a:bodyPr lIns="91440" rIns="91440" anchor="ctr">
            <a:normAutofit/>
          </a:bodyPr>
          <a:lstStyle>
            <a:lvl1pPr marL="0" indent="0">
              <a:lnSpc>
                <a:spcPct val="100000"/>
              </a:lnSpc>
              <a:spcBef>
                <a:spcPts val="0"/>
              </a:spcBef>
              <a:buNone/>
              <a:defRPr sz="6299">
                <a:solidFill>
                  <a:schemeClr val="tx1">
                    <a:lumMod val="90000"/>
                    <a:lumOff val="10000"/>
                  </a:schemeClr>
                </a:solidFill>
              </a:defRPr>
            </a:lvl1pPr>
            <a:lvl2pPr marL="1349997" indent="0">
              <a:buNone/>
              <a:defRPr sz="4134"/>
            </a:lvl2pPr>
            <a:lvl3pPr marL="2699995" indent="0">
              <a:buNone/>
              <a:defRPr sz="3543"/>
            </a:lvl3pPr>
            <a:lvl4pPr marL="4049992" indent="0">
              <a:buNone/>
              <a:defRPr sz="2953"/>
            </a:lvl4pPr>
            <a:lvl5pPr marL="5399989" indent="0">
              <a:buNone/>
              <a:defRPr sz="2953"/>
            </a:lvl5pPr>
            <a:lvl6pPr marL="6749987" indent="0">
              <a:buNone/>
              <a:defRPr sz="2953"/>
            </a:lvl6pPr>
            <a:lvl7pPr marL="8099984" indent="0">
              <a:buNone/>
              <a:defRPr sz="2953"/>
            </a:lvl7pPr>
            <a:lvl8pPr marL="9449981" indent="0">
              <a:buNone/>
              <a:defRPr sz="2953"/>
            </a:lvl8pPr>
            <a:lvl9pPr marL="10799978" indent="0">
              <a:buNone/>
              <a:defRPr sz="295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8118893-5D11-4DE0-B117-1301B93B04B4}"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18272B1-437E-4CAD-9CFA-5B4F0D8D00EE}" type="slidenum">
              <a:rPr lang="zh-CN" altLang="en-US" smtClean="0"/>
              <a:t>‹#›</a:t>
            </a:fld>
            <a:endParaRPr lang="zh-CN" altLang="en-US"/>
          </a:p>
        </p:txBody>
      </p:sp>
      <p:cxnSp>
        <p:nvCxnSpPr>
          <p:cNvPr id="9" name="Straight Connector 8"/>
          <p:cNvCxnSpPr/>
          <p:nvPr/>
        </p:nvCxnSpPr>
        <p:spPr>
          <a:xfrm flipV="1">
            <a:off x="24764119" y="33160213"/>
            <a:ext cx="0" cy="576008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23978" y="3686454"/>
            <a:ext cx="28700791" cy="944654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023980" y="14400213"/>
            <a:ext cx="28700795" cy="25344374"/>
          </a:xfrm>
          <a:prstGeom prst="rect">
            <a:avLst/>
          </a:prstGeom>
        </p:spPr>
        <p:txBody>
          <a:bodyPr vert="horz" lIns="45720" tIns="45720" rIns="4572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3023984" y="40760942"/>
            <a:ext cx="6360611" cy="1728026"/>
          </a:xfrm>
          <a:prstGeom prst="rect">
            <a:avLst/>
          </a:prstGeom>
        </p:spPr>
        <p:txBody>
          <a:bodyPr vert="horz" lIns="91440" tIns="45720" rIns="91440" bIns="45720" rtlCol="0" anchor="ctr"/>
          <a:lstStyle>
            <a:lvl1pPr algn="l">
              <a:defRPr sz="3937">
                <a:solidFill>
                  <a:schemeClr val="tx1">
                    <a:lumMod val="90000"/>
                    <a:lumOff val="10000"/>
                  </a:schemeClr>
                </a:solidFill>
                <a:latin typeface="+mj-lt"/>
              </a:defRPr>
            </a:lvl1pPr>
          </a:lstStyle>
          <a:p>
            <a:fld id="{98118893-5D11-4DE0-B117-1301B93B04B4}" type="datetimeFigureOut">
              <a:rPr lang="zh-CN" altLang="en-US" smtClean="0"/>
              <a:t>2022/6/30</a:t>
            </a:fld>
            <a:endParaRPr lang="zh-CN" altLang="en-US"/>
          </a:p>
        </p:txBody>
      </p:sp>
      <p:sp>
        <p:nvSpPr>
          <p:cNvPr id="5" name="Footer Placeholder 4"/>
          <p:cNvSpPr>
            <a:spLocks noGrp="1"/>
          </p:cNvSpPr>
          <p:nvPr>
            <p:ph type="ftr" sz="quarter" idx="3"/>
          </p:nvPr>
        </p:nvSpPr>
        <p:spPr>
          <a:xfrm>
            <a:off x="14299896" y="40760942"/>
            <a:ext cx="17425440" cy="1728026"/>
          </a:xfrm>
          <a:prstGeom prst="rect">
            <a:avLst/>
          </a:prstGeom>
        </p:spPr>
        <p:txBody>
          <a:bodyPr vert="horz" lIns="91440" tIns="45720" rIns="91440" bIns="45720" rtlCol="0" anchor="ctr"/>
          <a:lstStyle>
            <a:lvl1pPr algn="r">
              <a:defRPr sz="3937" cap="all" baseline="0">
                <a:solidFill>
                  <a:schemeClr val="tx1">
                    <a:lumMod val="90000"/>
                    <a:lumOff val="10000"/>
                  </a:schemeClr>
                </a:solidFill>
                <a:latin typeface="+mj-lt"/>
              </a:defRPr>
            </a:lvl1pPr>
          </a:lstStyle>
          <a:p>
            <a:endParaRPr lang="zh-CN" altLang="en-US"/>
          </a:p>
        </p:txBody>
      </p:sp>
      <p:sp>
        <p:nvSpPr>
          <p:cNvPr id="6" name="Slide Number Placeholder 5"/>
          <p:cNvSpPr>
            <a:spLocks noGrp="1"/>
          </p:cNvSpPr>
          <p:nvPr>
            <p:ph type="sldNum" sz="quarter" idx="4"/>
          </p:nvPr>
        </p:nvSpPr>
        <p:spPr>
          <a:xfrm>
            <a:off x="31999767" y="40760942"/>
            <a:ext cx="2874979" cy="1728026"/>
          </a:xfrm>
          <a:prstGeom prst="rect">
            <a:avLst/>
          </a:prstGeom>
        </p:spPr>
        <p:txBody>
          <a:bodyPr vert="horz" lIns="91440" tIns="45720" rIns="91440" bIns="45720" rtlCol="0" anchor="ctr"/>
          <a:lstStyle>
            <a:lvl1pPr algn="l">
              <a:defRPr sz="3937">
                <a:solidFill>
                  <a:schemeClr val="tx1">
                    <a:lumMod val="90000"/>
                    <a:lumOff val="10000"/>
                  </a:schemeClr>
                </a:solidFill>
                <a:latin typeface="+mj-lt"/>
              </a:defRPr>
            </a:lvl1pPr>
          </a:lstStyle>
          <a:p>
            <a:fld id="{318272B1-437E-4CAD-9CFA-5B4F0D8D00EE}" type="slidenum">
              <a:rPr lang="zh-CN" altLang="en-US" smtClean="0"/>
              <a:t>‹#›</a:t>
            </a:fld>
            <a:endParaRPr lang="zh-CN" altLang="en-US"/>
          </a:p>
        </p:txBody>
      </p:sp>
      <p:cxnSp>
        <p:nvCxnSpPr>
          <p:cNvPr id="7" name="Straight Connector 6"/>
          <p:cNvCxnSpPr/>
          <p:nvPr/>
        </p:nvCxnSpPr>
        <p:spPr>
          <a:xfrm flipV="1">
            <a:off x="2249984" y="5205267"/>
            <a:ext cx="0" cy="576008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04443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3599902" rtl="0" eaLnBrk="1" latinLnBrk="0" hangingPunct="1">
        <a:lnSpc>
          <a:spcPct val="80000"/>
        </a:lnSpc>
        <a:spcBef>
          <a:spcPct val="0"/>
        </a:spcBef>
        <a:buNone/>
        <a:defRPr sz="17323" kern="1200" cap="all" spc="394" baseline="0">
          <a:solidFill>
            <a:schemeClr val="tx1">
              <a:lumMod val="90000"/>
              <a:lumOff val="10000"/>
            </a:schemeClr>
          </a:solidFill>
          <a:latin typeface="+mj-lt"/>
          <a:ea typeface="+mj-ea"/>
          <a:cs typeface="+mj-cs"/>
        </a:defRPr>
      </a:lvl1pPr>
    </p:titleStyle>
    <p:bodyStyle>
      <a:lvl1pPr marL="359999" indent="-359999" algn="l" defTabSz="3599902" rtl="0" eaLnBrk="1" latinLnBrk="0" hangingPunct="1">
        <a:lnSpc>
          <a:spcPct val="90000"/>
        </a:lnSpc>
        <a:spcBef>
          <a:spcPts val="4724"/>
        </a:spcBef>
        <a:spcAft>
          <a:spcPts val="787"/>
        </a:spcAft>
        <a:buClr>
          <a:schemeClr val="accent2"/>
        </a:buClr>
        <a:buSzPct val="100000"/>
        <a:buFont typeface="Tw Cen MT" panose="020B0602020104020603" pitchFamily="34" charset="0"/>
        <a:buChar char=" "/>
        <a:defRPr sz="7874" kern="1200">
          <a:solidFill>
            <a:schemeClr val="tx1"/>
          </a:solidFill>
          <a:latin typeface="+mn-lt"/>
          <a:ea typeface="+mn-ea"/>
          <a:cs typeface="+mn-cs"/>
        </a:defRPr>
      </a:lvl1pPr>
      <a:lvl2pPr marL="1043998"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6299" kern="1200">
          <a:solidFill>
            <a:schemeClr val="tx1"/>
          </a:solidFill>
          <a:latin typeface="+mn-lt"/>
          <a:ea typeface="+mn-ea"/>
          <a:cs typeface="+mn-cs"/>
        </a:defRPr>
      </a:lvl2pPr>
      <a:lvl3pPr marL="1763996"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3pPr>
      <a:lvl4pPr marL="2339995"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4pPr>
      <a:lvl5pPr marL="3059994"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5pPr>
      <a:lvl6pPr marL="3599993"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6pPr>
      <a:lvl7pPr marL="4175992"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7pPr>
      <a:lvl8pPr marL="4787990"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8pPr>
      <a:lvl9pPr marL="5363989" indent="-539987" algn="l" defTabSz="3599902" rtl="0" eaLnBrk="1" latinLnBrk="0" hangingPunct="1">
        <a:lnSpc>
          <a:spcPct val="90000"/>
        </a:lnSpc>
        <a:spcBef>
          <a:spcPts val="787"/>
        </a:spcBef>
        <a:spcAft>
          <a:spcPts val="1575"/>
        </a:spcAft>
        <a:buClr>
          <a:schemeClr val="accent2"/>
        </a:buClr>
        <a:buFont typeface="Wingdings 3" pitchFamily="18" charset="2"/>
        <a:buChar char=""/>
        <a:defRPr sz="4724" kern="1200">
          <a:solidFill>
            <a:schemeClr val="tx1"/>
          </a:solidFill>
          <a:latin typeface="+mn-lt"/>
          <a:ea typeface="+mn-ea"/>
          <a:cs typeface="+mn-cs"/>
        </a:defRPr>
      </a:lvl9pPr>
    </p:bodyStyle>
    <p:otherStyle>
      <a:defPPr>
        <a:defRPr lang="en-US"/>
      </a:defPPr>
      <a:lvl1pPr marL="0" algn="l" defTabSz="3599902" rtl="0" eaLnBrk="1" latinLnBrk="0" hangingPunct="1">
        <a:defRPr sz="7087" kern="1200">
          <a:solidFill>
            <a:schemeClr val="tx1"/>
          </a:solidFill>
          <a:latin typeface="+mn-lt"/>
          <a:ea typeface="+mn-ea"/>
          <a:cs typeface="+mn-cs"/>
        </a:defRPr>
      </a:lvl1pPr>
      <a:lvl2pPr marL="1799953" algn="l" defTabSz="3599902" rtl="0" eaLnBrk="1" latinLnBrk="0" hangingPunct="1">
        <a:defRPr sz="7087" kern="1200">
          <a:solidFill>
            <a:schemeClr val="tx1"/>
          </a:solidFill>
          <a:latin typeface="+mn-lt"/>
          <a:ea typeface="+mn-ea"/>
          <a:cs typeface="+mn-cs"/>
        </a:defRPr>
      </a:lvl2pPr>
      <a:lvl3pPr marL="3599902" algn="l" defTabSz="3599902" rtl="0" eaLnBrk="1" latinLnBrk="0" hangingPunct="1">
        <a:defRPr sz="7087" kern="1200">
          <a:solidFill>
            <a:schemeClr val="tx1"/>
          </a:solidFill>
          <a:latin typeface="+mn-lt"/>
          <a:ea typeface="+mn-ea"/>
          <a:cs typeface="+mn-cs"/>
        </a:defRPr>
      </a:lvl3pPr>
      <a:lvl4pPr marL="5399855" algn="l" defTabSz="3599902" rtl="0" eaLnBrk="1" latinLnBrk="0" hangingPunct="1">
        <a:defRPr sz="7087" kern="1200">
          <a:solidFill>
            <a:schemeClr val="tx1"/>
          </a:solidFill>
          <a:latin typeface="+mn-lt"/>
          <a:ea typeface="+mn-ea"/>
          <a:cs typeface="+mn-cs"/>
        </a:defRPr>
      </a:lvl4pPr>
      <a:lvl5pPr marL="7199804" algn="l" defTabSz="3599902" rtl="0" eaLnBrk="1" latinLnBrk="0" hangingPunct="1">
        <a:defRPr sz="7087" kern="1200">
          <a:solidFill>
            <a:schemeClr val="tx1"/>
          </a:solidFill>
          <a:latin typeface="+mn-lt"/>
          <a:ea typeface="+mn-ea"/>
          <a:cs typeface="+mn-cs"/>
        </a:defRPr>
      </a:lvl5pPr>
      <a:lvl6pPr marL="8999758" algn="l" defTabSz="3599902" rtl="0" eaLnBrk="1" latinLnBrk="0" hangingPunct="1">
        <a:defRPr sz="7087" kern="1200">
          <a:solidFill>
            <a:schemeClr val="tx1"/>
          </a:solidFill>
          <a:latin typeface="+mn-lt"/>
          <a:ea typeface="+mn-ea"/>
          <a:cs typeface="+mn-cs"/>
        </a:defRPr>
      </a:lvl6pPr>
      <a:lvl7pPr marL="10799707" algn="l" defTabSz="3599902" rtl="0" eaLnBrk="1" latinLnBrk="0" hangingPunct="1">
        <a:defRPr sz="7087" kern="1200">
          <a:solidFill>
            <a:schemeClr val="tx1"/>
          </a:solidFill>
          <a:latin typeface="+mn-lt"/>
          <a:ea typeface="+mn-ea"/>
          <a:cs typeface="+mn-cs"/>
        </a:defRPr>
      </a:lvl7pPr>
      <a:lvl8pPr marL="12599660" algn="l" defTabSz="3599902" rtl="0" eaLnBrk="1" latinLnBrk="0" hangingPunct="1">
        <a:defRPr sz="7087" kern="1200">
          <a:solidFill>
            <a:schemeClr val="tx1"/>
          </a:solidFill>
          <a:latin typeface="+mn-lt"/>
          <a:ea typeface="+mn-ea"/>
          <a:cs typeface="+mn-cs"/>
        </a:defRPr>
      </a:lvl8pPr>
      <a:lvl9pPr marL="14399613" algn="l" defTabSz="3599902"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oleObject" Target="../embeddings/oleObject2.bin"/><Relationship Id="rId12"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image" Target="../media/image9.png"/><Relationship Id="rId5" Type="http://schemas.openxmlformats.org/officeDocument/2006/relationships/oleObject" Target="../embeddings/oleObject1.bin"/><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文本框 1"/>
          <p:cNvSpPr txBox="1"/>
          <p:nvPr/>
        </p:nvSpPr>
        <p:spPr>
          <a:xfrm>
            <a:off x="1185282" y="715151"/>
            <a:ext cx="33996086" cy="1200329"/>
          </a:xfrm>
          <a:prstGeom prst="rect">
            <a:avLst/>
          </a:prstGeom>
          <a:noFill/>
        </p:spPr>
        <p:txBody>
          <a:bodyPr wrap="square" rtlCol="0">
            <a:spAutoFit/>
          </a:bodyPr>
          <a:lstStyle/>
          <a:p>
            <a:r>
              <a:rPr lang="en-US" altLang="zh-CN" sz="7200" b="1" dirty="0">
                <a:solidFill>
                  <a:schemeClr val="bg1"/>
                </a:solidFill>
                <a:latin typeface="Times New Roman" panose="02020603050405020304" pitchFamily="18" charset="0"/>
                <a:cs typeface="Times New Roman" panose="02020603050405020304" pitchFamily="18" charset="0"/>
              </a:rPr>
              <a:t>Research on the Application of YOLO v3 in Railway Intruding Objects Recognition</a:t>
            </a:r>
            <a:endParaRPr lang="zh-CN" altLang="zh-CN" sz="7200" b="1" dirty="0">
              <a:solidFill>
                <a:schemeClr val="bg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695425" y="2425411"/>
            <a:ext cx="6227889" cy="3416320"/>
          </a:xfrm>
          <a:prstGeom prst="rect">
            <a:avLst/>
          </a:prstGeom>
          <a:noFill/>
        </p:spPr>
        <p:txBody>
          <a:bodyPr wrap="square" rtlCol="0">
            <a:spAutoFit/>
          </a:bodyPr>
          <a:lstStyle/>
          <a:p>
            <a:pPr algn="ctr"/>
            <a:r>
              <a:rPr lang="en-US" altLang="zh-CN" sz="3600" dirty="0" err="1">
                <a:solidFill>
                  <a:schemeClr val="bg1"/>
                </a:solidFill>
                <a:latin typeface="Times New Roman" panose="02020603050405020304" pitchFamily="18" charset="0"/>
                <a:cs typeface="Times New Roman" panose="02020603050405020304" pitchFamily="18" charset="0"/>
              </a:rPr>
              <a:t>Yongtian</a:t>
            </a:r>
            <a:r>
              <a:rPr lang="en-US" altLang="zh-CN" sz="3600" dirty="0">
                <a:solidFill>
                  <a:schemeClr val="bg1"/>
                </a:solidFill>
                <a:latin typeface="Times New Roman" panose="02020603050405020304" pitchFamily="18" charset="0"/>
                <a:cs typeface="Times New Roman" panose="02020603050405020304" pitchFamily="18" charset="0"/>
              </a:rPr>
              <a:t> Ma</a:t>
            </a:r>
            <a:endParaRPr lang="zh-CN" altLang="zh-CN" sz="3600" dirty="0">
              <a:solidFill>
                <a:schemeClr val="bg1"/>
              </a:solidFill>
              <a:latin typeface="Times New Roman" panose="02020603050405020304" pitchFamily="18" charset="0"/>
              <a:cs typeface="Times New Roman" panose="02020603050405020304" pitchFamily="18" charset="0"/>
            </a:endParaRPr>
          </a:p>
          <a:p>
            <a:pPr algn="ctr"/>
            <a:r>
              <a:rPr lang="en-US" altLang="zh-CN" sz="3600" dirty="0">
                <a:solidFill>
                  <a:schemeClr val="bg1"/>
                </a:solidFill>
                <a:latin typeface="Times New Roman" panose="02020603050405020304" pitchFamily="18" charset="0"/>
                <a:cs typeface="Times New Roman" panose="02020603050405020304" pitchFamily="18" charset="0"/>
              </a:rPr>
              <a:t>College of Urban Rail Transit and Logistics, Beijing</a:t>
            </a:r>
            <a:endParaRPr lang="zh-CN" altLang="zh-CN" sz="3600" dirty="0">
              <a:solidFill>
                <a:schemeClr val="bg1"/>
              </a:solidFill>
              <a:latin typeface="Times New Roman" panose="02020603050405020304" pitchFamily="18" charset="0"/>
              <a:cs typeface="Times New Roman" panose="02020603050405020304" pitchFamily="18" charset="0"/>
            </a:endParaRPr>
          </a:p>
          <a:p>
            <a:pPr algn="ctr"/>
            <a:r>
              <a:rPr lang="en-US" altLang="zh-CN" sz="3600" dirty="0">
                <a:solidFill>
                  <a:schemeClr val="bg1"/>
                </a:solidFill>
                <a:latin typeface="Times New Roman" panose="02020603050405020304" pitchFamily="18" charset="0"/>
                <a:cs typeface="Times New Roman" panose="02020603050405020304" pitchFamily="18" charset="0"/>
              </a:rPr>
              <a:t>Beijing Union University</a:t>
            </a:r>
            <a:endParaRPr lang="zh-CN" altLang="zh-CN" sz="3600" dirty="0">
              <a:solidFill>
                <a:schemeClr val="bg1"/>
              </a:solidFill>
              <a:latin typeface="Times New Roman" panose="02020603050405020304" pitchFamily="18" charset="0"/>
              <a:cs typeface="Times New Roman" panose="02020603050405020304" pitchFamily="18" charset="0"/>
            </a:endParaRPr>
          </a:p>
          <a:p>
            <a:pPr algn="ctr"/>
            <a:r>
              <a:rPr lang="en-US" altLang="zh-CN" sz="3600" dirty="0">
                <a:solidFill>
                  <a:schemeClr val="bg1"/>
                </a:solidFill>
                <a:latin typeface="Times New Roman" panose="02020603050405020304" pitchFamily="18" charset="0"/>
                <a:cs typeface="Times New Roman" panose="02020603050405020304" pitchFamily="18" charset="0"/>
              </a:rPr>
              <a:t>Beijing, China</a:t>
            </a:r>
            <a:endParaRPr lang="zh-CN" altLang="zh-CN" sz="3600" dirty="0">
              <a:solidFill>
                <a:schemeClr val="bg1"/>
              </a:solidFill>
              <a:latin typeface="Times New Roman" panose="02020603050405020304" pitchFamily="18" charset="0"/>
              <a:cs typeface="Times New Roman" panose="02020603050405020304" pitchFamily="18" charset="0"/>
            </a:endParaRPr>
          </a:p>
          <a:p>
            <a:pPr algn="ctr"/>
            <a:r>
              <a:rPr lang="en-US" altLang="zh-CN" sz="3600" dirty="0">
                <a:solidFill>
                  <a:schemeClr val="bg1"/>
                </a:solidFill>
                <a:latin typeface="Times New Roman" panose="02020603050405020304" pitchFamily="18" charset="0"/>
                <a:cs typeface="Times New Roman" panose="02020603050405020304" pitchFamily="18" charset="0"/>
              </a:rPr>
              <a:t>Mytian_1996@163.com</a:t>
            </a:r>
            <a:endParaRPr lang="zh-CN" altLang="zh-CN" sz="3600" dirty="0">
              <a:solidFill>
                <a:schemeClr val="bg1"/>
              </a:solidFill>
              <a:latin typeface="Times New Roman" panose="02020603050405020304" pitchFamily="18" charset="0"/>
              <a:cs typeface="Times New Roman" panose="02020603050405020304" pitchFamily="18" charset="0"/>
            </a:endParaRPr>
          </a:p>
        </p:txBody>
      </p:sp>
      <p:sp>
        <p:nvSpPr>
          <p:cNvPr id="4" name="矩形 3"/>
          <p:cNvSpPr/>
          <p:nvPr/>
        </p:nvSpPr>
        <p:spPr>
          <a:xfrm>
            <a:off x="6923314" y="2425411"/>
            <a:ext cx="6741722" cy="3416320"/>
          </a:xfrm>
          <a:prstGeom prst="rect">
            <a:avLst/>
          </a:prstGeom>
        </p:spPr>
        <p:txBody>
          <a:bodyPr wrap="square">
            <a:spAutoFit/>
          </a:bodyPr>
          <a:lstStyle/>
          <a:p>
            <a:pPr algn="ctr"/>
            <a:r>
              <a:rPr lang="en-US" altLang="zh-CN" sz="3600" dirty="0" err="1" smtClean="0">
                <a:solidFill>
                  <a:schemeClr val="bg1"/>
                </a:solidFill>
                <a:latin typeface="Times New Roman" panose="02020603050405020304" pitchFamily="18" charset="0"/>
                <a:cs typeface="Times New Roman" panose="02020603050405020304" pitchFamily="18" charset="0"/>
              </a:rPr>
              <a:t>Jianjun</a:t>
            </a:r>
            <a:r>
              <a:rPr lang="en-US" altLang="zh-CN" sz="3600" dirty="0" smtClean="0">
                <a:solidFill>
                  <a:schemeClr val="bg1"/>
                </a:solidFill>
                <a:latin typeface="Times New Roman" panose="02020603050405020304" pitchFamily="18" charset="0"/>
                <a:cs typeface="Times New Roman" panose="02020603050405020304" pitchFamily="18" charset="0"/>
              </a:rPr>
              <a:t> Fang*</a:t>
            </a:r>
          </a:p>
          <a:p>
            <a:pPr algn="ctr"/>
            <a:r>
              <a:rPr lang="en-US" altLang="zh-CN" sz="3600" dirty="0" smtClean="0">
                <a:solidFill>
                  <a:schemeClr val="bg1"/>
                </a:solidFill>
                <a:latin typeface="Times New Roman" panose="02020603050405020304" pitchFamily="18" charset="0"/>
                <a:cs typeface="Times New Roman" panose="02020603050405020304" pitchFamily="18" charset="0"/>
              </a:rPr>
              <a:t>College of Urban Rail Transit and Logistics, Beijing</a:t>
            </a:r>
          </a:p>
          <a:p>
            <a:pPr algn="ctr"/>
            <a:r>
              <a:rPr lang="en-US" altLang="zh-CN" sz="3600" dirty="0" smtClean="0">
                <a:solidFill>
                  <a:schemeClr val="bg1"/>
                </a:solidFill>
                <a:latin typeface="Times New Roman" panose="02020603050405020304" pitchFamily="18" charset="0"/>
                <a:cs typeface="Times New Roman" panose="02020603050405020304" pitchFamily="18" charset="0"/>
              </a:rPr>
              <a:t>Beijing Union University</a:t>
            </a:r>
          </a:p>
          <a:p>
            <a:pPr algn="ctr"/>
            <a:r>
              <a:rPr lang="en-US" altLang="zh-CN" sz="3600" dirty="0" smtClean="0">
                <a:solidFill>
                  <a:schemeClr val="bg1"/>
                </a:solidFill>
                <a:latin typeface="Times New Roman" panose="02020603050405020304" pitchFamily="18" charset="0"/>
                <a:cs typeface="Times New Roman" panose="02020603050405020304" pitchFamily="18" charset="0"/>
              </a:rPr>
              <a:t>Beijing, China</a:t>
            </a:r>
          </a:p>
          <a:p>
            <a:pPr algn="ctr"/>
            <a:r>
              <a:rPr lang="en-US" altLang="zh-CN" sz="3600" dirty="0" smtClean="0">
                <a:solidFill>
                  <a:schemeClr val="bg1"/>
                </a:solidFill>
                <a:latin typeface="Times New Roman" panose="02020603050405020304" pitchFamily="18" charset="0"/>
                <a:cs typeface="Times New Roman" panose="02020603050405020304" pitchFamily="18" charset="0"/>
              </a:rPr>
              <a:t>jianjun@buu.edu.cn</a:t>
            </a:r>
          </a:p>
        </p:txBody>
      </p:sp>
      <p:sp>
        <p:nvSpPr>
          <p:cNvPr id="5" name="矩形 4"/>
          <p:cNvSpPr/>
          <p:nvPr/>
        </p:nvSpPr>
        <p:spPr>
          <a:xfrm>
            <a:off x="19613110" y="2466850"/>
            <a:ext cx="6251347" cy="4567854"/>
          </a:xfrm>
          <a:prstGeom prst="rect">
            <a:avLst/>
          </a:prstGeom>
        </p:spPr>
        <p:txBody>
          <a:bodyPr wrap="square">
            <a:spAutoFit/>
          </a:bodyPr>
          <a:lstStyle/>
          <a:p>
            <a:pPr algn="ctr"/>
            <a:r>
              <a:rPr lang="en-US" altLang="zh-CN" sz="3600" dirty="0" err="1">
                <a:solidFill>
                  <a:schemeClr val="bg1"/>
                </a:solidFill>
                <a:latin typeface="Times New Roman" panose="02020603050405020304" pitchFamily="18" charset="0"/>
                <a:cs typeface="Times New Roman" panose="02020603050405020304" pitchFamily="18" charset="0"/>
              </a:rPr>
              <a:t>Qiushi</a:t>
            </a:r>
            <a:r>
              <a:rPr lang="en-US" altLang="zh-CN" sz="3600" dirty="0">
                <a:solidFill>
                  <a:schemeClr val="bg1"/>
                </a:solidFill>
                <a:latin typeface="Times New Roman" panose="02020603050405020304" pitchFamily="18" charset="0"/>
                <a:cs typeface="Times New Roman" panose="02020603050405020304" pitchFamily="18" charset="0"/>
              </a:rPr>
              <a:t> Zhang</a:t>
            </a:r>
          </a:p>
          <a:p>
            <a:pPr algn="ctr"/>
            <a:r>
              <a:rPr lang="en-US" altLang="zh-CN" sz="3600" dirty="0">
                <a:solidFill>
                  <a:schemeClr val="bg1"/>
                </a:solidFill>
                <a:latin typeface="Times New Roman" panose="02020603050405020304" pitchFamily="18" charset="0"/>
                <a:cs typeface="Times New Roman" panose="02020603050405020304" pitchFamily="18" charset="0"/>
              </a:rPr>
              <a:t>College of Urban Rail Transit and Logistics, Beijing</a:t>
            </a:r>
          </a:p>
          <a:p>
            <a:pPr algn="ctr"/>
            <a:r>
              <a:rPr lang="en-US" altLang="zh-CN" sz="3600" dirty="0">
                <a:solidFill>
                  <a:schemeClr val="bg1"/>
                </a:solidFill>
                <a:latin typeface="Times New Roman" panose="02020603050405020304" pitchFamily="18" charset="0"/>
                <a:cs typeface="Times New Roman" panose="02020603050405020304" pitchFamily="18" charset="0"/>
              </a:rPr>
              <a:t>Beijing Union University</a:t>
            </a:r>
          </a:p>
          <a:p>
            <a:pPr algn="ctr"/>
            <a:r>
              <a:rPr lang="en-US" altLang="zh-CN" sz="3600" dirty="0">
                <a:solidFill>
                  <a:schemeClr val="bg1"/>
                </a:solidFill>
                <a:latin typeface="Times New Roman" panose="02020603050405020304" pitchFamily="18" charset="0"/>
                <a:cs typeface="Times New Roman" panose="02020603050405020304" pitchFamily="18" charset="0"/>
              </a:rPr>
              <a:t>Beijing, China</a:t>
            </a:r>
          </a:p>
          <a:p>
            <a:pPr algn="ctr"/>
            <a:r>
              <a:rPr lang="en-US" altLang="zh-CN" sz="3600" dirty="0">
                <a:solidFill>
                  <a:schemeClr val="bg1"/>
                </a:solidFill>
                <a:latin typeface="Times New Roman" panose="02020603050405020304" pitchFamily="18" charset="0"/>
                <a:cs typeface="Times New Roman" panose="02020603050405020304" pitchFamily="18" charset="0"/>
              </a:rPr>
              <a:t>zqstoan3@163.com</a:t>
            </a:r>
          </a:p>
          <a:p>
            <a:r>
              <a:rPr lang="en-US" altLang="zh-CN" dirty="0" smtClean="0">
                <a:solidFill>
                  <a:schemeClr val="bg1"/>
                </a:solidFill>
              </a:rPr>
              <a:t> </a:t>
            </a:r>
          </a:p>
        </p:txBody>
      </p:sp>
      <p:sp>
        <p:nvSpPr>
          <p:cNvPr id="6" name="矩形 5"/>
          <p:cNvSpPr/>
          <p:nvPr/>
        </p:nvSpPr>
        <p:spPr>
          <a:xfrm>
            <a:off x="13665036" y="2466850"/>
            <a:ext cx="6375317" cy="3416320"/>
          </a:xfrm>
          <a:prstGeom prst="rect">
            <a:avLst/>
          </a:prstGeom>
        </p:spPr>
        <p:txBody>
          <a:bodyPr wrap="square">
            <a:spAutoFit/>
          </a:bodyPr>
          <a:lstStyle/>
          <a:p>
            <a:pPr algn="ctr"/>
            <a:r>
              <a:rPr lang="en-US" altLang="zh-CN" sz="3600" dirty="0" err="1">
                <a:solidFill>
                  <a:schemeClr val="bg1"/>
                </a:solidFill>
                <a:latin typeface="Times New Roman" panose="02020603050405020304" pitchFamily="18" charset="0"/>
                <a:cs typeface="Times New Roman" panose="02020603050405020304" pitchFamily="18" charset="0"/>
              </a:rPr>
              <a:t>Jiaxiang</a:t>
            </a:r>
            <a:r>
              <a:rPr lang="en-US" altLang="zh-CN" sz="3600" dirty="0">
                <a:solidFill>
                  <a:schemeClr val="bg1"/>
                </a:solidFill>
                <a:latin typeface="Times New Roman" panose="02020603050405020304" pitchFamily="18" charset="0"/>
                <a:cs typeface="Times New Roman" panose="02020603050405020304" pitchFamily="18" charset="0"/>
              </a:rPr>
              <a:t> Zhao</a:t>
            </a:r>
          </a:p>
          <a:p>
            <a:pPr algn="ctr"/>
            <a:r>
              <a:rPr lang="en-US" altLang="zh-CN" sz="3600" dirty="0">
                <a:solidFill>
                  <a:schemeClr val="bg1"/>
                </a:solidFill>
                <a:latin typeface="Times New Roman" panose="02020603050405020304" pitchFamily="18" charset="0"/>
                <a:cs typeface="Times New Roman" panose="02020603050405020304" pitchFamily="18" charset="0"/>
              </a:rPr>
              <a:t>College of Urban Rail Transit and Logistics, Beijing</a:t>
            </a:r>
          </a:p>
          <a:p>
            <a:pPr algn="ctr"/>
            <a:r>
              <a:rPr lang="en-US" altLang="zh-CN" sz="3600" dirty="0">
                <a:solidFill>
                  <a:schemeClr val="bg1"/>
                </a:solidFill>
                <a:latin typeface="Times New Roman" panose="02020603050405020304" pitchFamily="18" charset="0"/>
                <a:cs typeface="Times New Roman" panose="02020603050405020304" pitchFamily="18" charset="0"/>
              </a:rPr>
              <a:t>Beijing Union University</a:t>
            </a:r>
          </a:p>
          <a:p>
            <a:pPr algn="ctr"/>
            <a:r>
              <a:rPr lang="en-US" altLang="zh-CN" sz="3600" dirty="0">
                <a:solidFill>
                  <a:schemeClr val="bg1"/>
                </a:solidFill>
                <a:latin typeface="Times New Roman" panose="02020603050405020304" pitchFamily="18" charset="0"/>
                <a:cs typeface="Times New Roman" panose="02020603050405020304" pitchFamily="18" charset="0"/>
              </a:rPr>
              <a:t>Beijing, China</a:t>
            </a:r>
          </a:p>
          <a:p>
            <a:pPr algn="ctr"/>
            <a:r>
              <a:rPr lang="en-US" altLang="zh-CN" sz="3600" dirty="0">
                <a:solidFill>
                  <a:schemeClr val="bg1"/>
                </a:solidFill>
                <a:latin typeface="Times New Roman" panose="02020603050405020304" pitchFamily="18" charset="0"/>
                <a:cs typeface="Times New Roman" panose="02020603050405020304" pitchFamily="18" charset="0"/>
              </a:rPr>
              <a:t>1343306391@qq.com</a:t>
            </a:r>
          </a:p>
        </p:txBody>
      </p:sp>
      <p:sp>
        <p:nvSpPr>
          <p:cNvPr id="7" name="流程图: 资料带 6"/>
          <p:cNvSpPr/>
          <p:nvPr/>
        </p:nvSpPr>
        <p:spPr>
          <a:xfrm>
            <a:off x="26782075" y="1942262"/>
            <a:ext cx="7452236" cy="4053641"/>
          </a:xfrm>
          <a:prstGeom prst="flowChartPunchedTape">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ICAICA</a:t>
            </a:r>
          </a:p>
          <a:p>
            <a:pPr algn="ctr"/>
            <a:r>
              <a:rPr lang="en-US" altLang="zh-CN"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June 24-26</a:t>
            </a:r>
            <a:endParaRPr lang="zh-CN" altLang="en-US"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文本框 7"/>
          <p:cNvSpPr txBox="1"/>
          <p:nvPr/>
        </p:nvSpPr>
        <p:spPr>
          <a:xfrm>
            <a:off x="1371599" y="7315200"/>
            <a:ext cx="10417630" cy="9633406"/>
          </a:xfrm>
          <a:prstGeom prst="rect">
            <a:avLst/>
          </a:prstGeom>
          <a:noFill/>
        </p:spPr>
        <p:txBody>
          <a:bodyPr wrap="square" rtlCol="0">
            <a:spAutoFit/>
          </a:bodyPr>
          <a:lstStyle/>
          <a:p>
            <a:pPr algn="ctr"/>
            <a:r>
              <a:rPr lang="en-US" altLang="zh-CN" sz="4400" b="1" i="1" u="sng" dirty="0" smtClean="0">
                <a:solidFill>
                  <a:schemeClr val="bg1"/>
                </a:solidFill>
                <a:latin typeface="Times New Roman" panose="02020603050405020304" pitchFamily="18" charset="0"/>
                <a:cs typeface="Times New Roman" panose="02020603050405020304" pitchFamily="18" charset="0"/>
              </a:rPr>
              <a:t>Abstract</a:t>
            </a:r>
          </a:p>
          <a:p>
            <a:pPr algn="ctr"/>
            <a:endParaRPr lang="en-US" altLang="zh-CN" sz="3600" b="1" u="sng" dirty="0" smtClean="0">
              <a:solidFill>
                <a:schemeClr val="bg1"/>
              </a:solidFill>
              <a:latin typeface="Times New Roman" panose="02020603050405020304" pitchFamily="18" charset="0"/>
              <a:cs typeface="Times New Roman" panose="02020603050405020304" pitchFamily="18" charset="0"/>
            </a:endParaRPr>
          </a:p>
          <a:p>
            <a:pPr algn="just"/>
            <a:r>
              <a:rPr lang="en-US" altLang="zh-CN" sz="3600" dirty="0" smtClean="0">
                <a:solidFill>
                  <a:schemeClr val="bg1"/>
                </a:solidFill>
                <a:latin typeface="Times New Roman" panose="02020603050405020304" pitchFamily="18" charset="0"/>
                <a:cs typeface="Times New Roman" panose="02020603050405020304" pitchFamily="18" charset="0"/>
              </a:rPr>
              <a:t>In </a:t>
            </a:r>
            <a:r>
              <a:rPr lang="en-US" altLang="zh-CN" sz="3600" dirty="0">
                <a:solidFill>
                  <a:schemeClr val="bg1"/>
                </a:solidFill>
                <a:latin typeface="Times New Roman" panose="02020603050405020304" pitchFamily="18" charset="0"/>
                <a:cs typeface="Times New Roman" panose="02020603050405020304" pitchFamily="18" charset="0"/>
              </a:rPr>
              <a:t>order to detect foreign objects intruding into the track and prevent foreign objects from causing railroad safety accidents, the track foreign object intrusion detection algorithm is investigated. For the specific application scenario of railway foreign object intrusion, the improved YOLOv3 high speed railway foreign object detection network is proposed to improve the ability of using picture features and detection effect, and the average detection accuracy reaches 79.2% with slightly reduced detection speed, which is 4.4% higher than the original network. The improved YOLOv3 railroad foreign object intrusion detection network can effectively improve the detection accuracy of targets at different scales.</a:t>
            </a:r>
            <a:endParaRPr lang="zh-CN" altLang="zh-CN" sz="3600" dirty="0">
              <a:solidFill>
                <a:schemeClr val="bg1"/>
              </a:solidFill>
              <a:latin typeface="Times New Roman" panose="02020603050405020304" pitchFamily="18" charset="0"/>
              <a:cs typeface="Times New Roman" panose="02020603050405020304" pitchFamily="18" charset="0"/>
            </a:endParaRPr>
          </a:p>
          <a:p>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19" name="文本框 18"/>
          <p:cNvSpPr txBox="1"/>
          <p:nvPr/>
        </p:nvSpPr>
        <p:spPr>
          <a:xfrm>
            <a:off x="1185282" y="26141117"/>
            <a:ext cx="10603947" cy="4524315"/>
          </a:xfrm>
          <a:prstGeom prst="rect">
            <a:avLst/>
          </a:prstGeom>
          <a:noFill/>
        </p:spPr>
        <p:txBody>
          <a:bodyPr wrap="square" rtlCol="0">
            <a:spAutoFit/>
          </a:bodyPr>
          <a:lstStyle/>
          <a:p>
            <a:pPr algn="just"/>
            <a:r>
              <a:rPr lang="en-US" altLang="zh-CN" sz="3600" dirty="0" smtClean="0">
                <a:solidFill>
                  <a:schemeClr val="bg1"/>
                </a:solidFill>
                <a:latin typeface="Times New Roman" panose="02020603050405020304" pitchFamily="18" charset="0"/>
                <a:cs typeface="Times New Roman" panose="02020603050405020304" pitchFamily="18" charset="0"/>
              </a:rPr>
              <a:t>YOLO v3, as a one-stage detection network, has its natural disadvantage in localization accuracy. Focal loss solves the problem of imbalance in the distribution of positive and negative samples and imbalance between simple and difficult samples by adding weights to cross-entropy loss. With the introduction of Focal loss, the new loss function of the YOLO v3 model is shown in (2).f</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20" name="文本框 19"/>
          <p:cNvSpPr txBox="1"/>
          <p:nvPr/>
        </p:nvSpPr>
        <p:spPr>
          <a:xfrm>
            <a:off x="12954755" y="7751328"/>
            <a:ext cx="9916356" cy="4770537"/>
          </a:xfrm>
          <a:prstGeom prst="rect">
            <a:avLst/>
          </a:prstGeom>
          <a:noFill/>
        </p:spPr>
        <p:txBody>
          <a:bodyPr wrap="square" rtlCol="0">
            <a:spAutoFit/>
          </a:bodyPr>
          <a:lstStyle/>
          <a:p>
            <a:pPr algn="ctr"/>
            <a:r>
              <a:rPr lang="en-US" altLang="zh-CN" sz="4400" b="1" i="1" u="sng" dirty="0">
                <a:solidFill>
                  <a:schemeClr val="bg1"/>
                </a:solidFill>
                <a:latin typeface="Times New Roman" panose="02020603050405020304" pitchFamily="18" charset="0"/>
                <a:cs typeface="Times New Roman" panose="02020603050405020304" pitchFamily="18" charset="0"/>
              </a:rPr>
              <a:t>Experimental Design and Analysis Of Results</a:t>
            </a:r>
          </a:p>
          <a:p>
            <a:pPr algn="just"/>
            <a:endParaRPr lang="en-US" altLang="zh-CN" sz="3600" dirty="0">
              <a:solidFill>
                <a:schemeClr val="bg1"/>
              </a:solidFill>
              <a:latin typeface="Times New Roman" panose="02020603050405020304" pitchFamily="18" charset="0"/>
              <a:cs typeface="Times New Roman" panose="02020603050405020304" pitchFamily="18" charset="0"/>
            </a:endParaRPr>
          </a:p>
          <a:p>
            <a:pPr algn="just"/>
            <a:r>
              <a:rPr lang="en-US" altLang="zh-CN" sz="3600" dirty="0" smtClean="0">
                <a:solidFill>
                  <a:schemeClr val="bg1"/>
                </a:solidFill>
                <a:latin typeface="Times New Roman" panose="02020603050405020304" pitchFamily="18" charset="0"/>
                <a:cs typeface="Times New Roman" panose="02020603050405020304" pitchFamily="18" charset="0"/>
              </a:rPr>
              <a:t>To verify the correctness and effectiveness of the proposed improved YOLO v3 high speed rail foreign object intrusion detection algorithm, experiments were conducted using a homemade railway intruding objects recognition dataset.</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21" name="文本框 20"/>
          <p:cNvSpPr txBox="1"/>
          <p:nvPr/>
        </p:nvSpPr>
        <p:spPr>
          <a:xfrm>
            <a:off x="1371599" y="16369381"/>
            <a:ext cx="10417630" cy="5878532"/>
          </a:xfrm>
          <a:prstGeom prst="rect">
            <a:avLst/>
          </a:prstGeom>
          <a:noFill/>
        </p:spPr>
        <p:txBody>
          <a:bodyPr wrap="square" rtlCol="0">
            <a:spAutoFit/>
          </a:bodyPr>
          <a:lstStyle/>
          <a:p>
            <a:pPr algn="ctr"/>
            <a:r>
              <a:rPr lang="en-US" altLang="zh-CN" sz="4400" b="1" i="1" u="sng" dirty="0">
                <a:solidFill>
                  <a:schemeClr val="bg1"/>
                </a:solidFill>
                <a:latin typeface="Times New Roman" panose="02020603050405020304" pitchFamily="18" charset="0"/>
                <a:cs typeface="Times New Roman" panose="02020603050405020304" pitchFamily="18" charset="0"/>
              </a:rPr>
              <a:t>Improvement Method of Yolo V3 Network Structure</a:t>
            </a:r>
          </a:p>
          <a:p>
            <a:pPr algn="ctr"/>
            <a:endParaRPr lang="en-US" altLang="zh-CN" sz="3600" b="1" u="sng" dirty="0" smtClean="0">
              <a:solidFill>
                <a:schemeClr val="bg1"/>
              </a:solidFill>
              <a:latin typeface="Times New Roman" panose="02020603050405020304" pitchFamily="18" charset="0"/>
              <a:cs typeface="Times New Roman" panose="02020603050405020304" pitchFamily="18" charset="0"/>
            </a:endParaRPr>
          </a:p>
          <a:p>
            <a:pPr algn="just"/>
            <a:r>
              <a:rPr lang="en-US" altLang="zh-CN" sz="3600" dirty="0" smtClean="0">
                <a:solidFill>
                  <a:schemeClr val="bg1"/>
                </a:solidFill>
                <a:latin typeface="Times New Roman" panose="02020603050405020304" pitchFamily="18" charset="0"/>
                <a:cs typeface="Times New Roman" panose="02020603050405020304" pitchFamily="18" charset="0"/>
              </a:rPr>
              <a:t>Different locations in the feature map require different DR (Dilation Rate) to obtain the appropriate sensory field to complete the detection task, which can switch the null convolution to improve the detection accuracy by training a conversion function that adaptively outputs convolution results with the appropriate sensory field. The SAC structure is shown in Fig. 1.</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pic>
        <p:nvPicPr>
          <p:cNvPr id="22" name="图片 21"/>
          <p:cNvPicPr>
            <a:picLocks noChangeAspect="1"/>
          </p:cNvPicPr>
          <p:nvPr/>
        </p:nvPicPr>
        <p:blipFill>
          <a:blip r:embed="rId4"/>
          <a:stretch>
            <a:fillRect/>
          </a:stretch>
        </p:blipFill>
        <p:spPr>
          <a:xfrm>
            <a:off x="1312580" y="22214866"/>
            <a:ext cx="10349350" cy="3882986"/>
          </a:xfrm>
          <a:prstGeom prst="rect">
            <a:avLst/>
          </a:prstGeom>
        </p:spPr>
      </p:pic>
      <p:sp>
        <p:nvSpPr>
          <p:cNvPr id="23" name="Rectangle 2"/>
          <p:cNvSpPr>
            <a:spLocks noChangeArrowheads="1"/>
          </p:cNvSpPr>
          <p:nvPr/>
        </p:nvSpPr>
        <p:spPr bwMode="auto">
          <a:xfrm>
            <a:off x="0" y="0"/>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 name="对象 23"/>
          <p:cNvGraphicFramePr>
            <a:graphicFrameLocks noChangeAspect="1"/>
          </p:cNvGraphicFramePr>
          <p:nvPr/>
        </p:nvGraphicFramePr>
        <p:xfrm>
          <a:off x="0" y="0"/>
          <a:ext cx="2787650" cy="222250"/>
        </p:xfrm>
        <a:graphic>
          <a:graphicData uri="http://schemas.openxmlformats.org/presentationml/2006/ole">
            <mc:AlternateContent xmlns:mc="http://schemas.openxmlformats.org/markup-compatibility/2006">
              <mc:Choice xmlns:v="urn:schemas-microsoft-com:vml" Requires="v">
                <p:oleObj spid="_x0000_s1045" name="Equation" r:id="rId5" imgW="4025900" imgH="304800" progId="Equation.DSMT4">
                  <p:embed/>
                </p:oleObj>
              </mc:Choice>
              <mc:Fallback>
                <p:oleObj name="Equation" r:id="rId5" imgW="4025900" imgH="3048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87650" cy="22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4"/>
          <p:cNvSpPr>
            <a:spLocks noChangeArrowheads="1"/>
          </p:cNvSpPr>
          <p:nvPr/>
        </p:nvSpPr>
        <p:spPr bwMode="auto">
          <a:xfrm>
            <a:off x="4135664" y="14488886"/>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6" name="对象 25"/>
          <p:cNvGraphicFramePr>
            <a:graphicFrameLocks noChangeAspect="1"/>
          </p:cNvGraphicFramePr>
          <p:nvPr>
            <p:extLst>
              <p:ext uri="{D42A27DB-BD31-4B8C-83A1-F6EECF244321}">
                <p14:modId xmlns:p14="http://schemas.microsoft.com/office/powerpoint/2010/main" val="4076838703"/>
              </p:ext>
            </p:extLst>
          </p:nvPr>
        </p:nvGraphicFramePr>
        <p:xfrm>
          <a:off x="4135664" y="14488886"/>
          <a:ext cx="2787650" cy="222250"/>
        </p:xfrm>
        <a:graphic>
          <a:graphicData uri="http://schemas.openxmlformats.org/presentationml/2006/ole">
            <mc:AlternateContent xmlns:mc="http://schemas.openxmlformats.org/markup-compatibility/2006">
              <mc:Choice xmlns:v="urn:schemas-microsoft-com:vml" Requires="v">
                <p:oleObj spid="_x0000_s1046" name="Equation" r:id="rId7" imgW="4025900" imgH="304800" progId="Equation.DSMT4">
                  <p:embed/>
                </p:oleObj>
              </mc:Choice>
              <mc:Fallback>
                <p:oleObj name="Equation" r:id="rId7" imgW="4025900" imgH="304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5664" y="14488886"/>
                        <a:ext cx="2787650" cy="22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8" name="图片 27"/>
          <p:cNvPicPr>
            <a:picLocks noChangeAspect="1"/>
          </p:cNvPicPr>
          <p:nvPr/>
        </p:nvPicPr>
        <p:blipFill>
          <a:blip r:embed="rId8"/>
          <a:stretch>
            <a:fillRect/>
          </a:stretch>
        </p:blipFill>
        <p:spPr>
          <a:xfrm>
            <a:off x="1214108" y="30760383"/>
            <a:ext cx="10388804" cy="5398907"/>
          </a:xfrm>
          <a:prstGeom prst="rect">
            <a:avLst/>
          </a:prstGeom>
        </p:spPr>
      </p:pic>
      <p:pic>
        <p:nvPicPr>
          <p:cNvPr id="29" name="图片 28"/>
          <p:cNvPicPr>
            <a:picLocks noChangeAspect="1"/>
          </p:cNvPicPr>
          <p:nvPr/>
        </p:nvPicPr>
        <p:blipFill>
          <a:blip r:embed="rId9"/>
          <a:stretch>
            <a:fillRect/>
          </a:stretch>
        </p:blipFill>
        <p:spPr>
          <a:xfrm>
            <a:off x="1185282" y="36455937"/>
            <a:ext cx="10417630" cy="6226949"/>
          </a:xfrm>
          <a:prstGeom prst="rect">
            <a:avLst/>
          </a:prstGeom>
        </p:spPr>
      </p:pic>
      <p:pic>
        <p:nvPicPr>
          <p:cNvPr id="30" name="图片 29"/>
          <p:cNvPicPr>
            <a:picLocks noChangeAspect="1"/>
          </p:cNvPicPr>
          <p:nvPr/>
        </p:nvPicPr>
        <p:blipFill>
          <a:blip r:embed="rId10"/>
          <a:stretch>
            <a:fillRect/>
          </a:stretch>
        </p:blipFill>
        <p:spPr>
          <a:xfrm>
            <a:off x="12965517" y="12870646"/>
            <a:ext cx="9894832" cy="2885806"/>
          </a:xfrm>
          <a:prstGeom prst="rect">
            <a:avLst/>
          </a:prstGeom>
        </p:spPr>
      </p:pic>
      <p:pic>
        <p:nvPicPr>
          <p:cNvPr id="31" name="图片 30"/>
          <p:cNvPicPr>
            <a:picLocks noChangeAspect="1"/>
          </p:cNvPicPr>
          <p:nvPr/>
        </p:nvPicPr>
        <p:blipFill>
          <a:blip r:embed="rId11"/>
          <a:stretch>
            <a:fillRect/>
          </a:stretch>
        </p:blipFill>
        <p:spPr>
          <a:xfrm>
            <a:off x="13037194" y="16404365"/>
            <a:ext cx="9894832" cy="4401041"/>
          </a:xfrm>
          <a:prstGeom prst="rect">
            <a:avLst/>
          </a:prstGeom>
        </p:spPr>
      </p:pic>
      <p:pic>
        <p:nvPicPr>
          <p:cNvPr id="32" name="图片 31"/>
          <p:cNvPicPr>
            <a:picLocks noChangeAspect="1"/>
          </p:cNvPicPr>
          <p:nvPr/>
        </p:nvPicPr>
        <p:blipFill>
          <a:blip r:embed="rId12"/>
          <a:stretch>
            <a:fillRect/>
          </a:stretch>
        </p:blipFill>
        <p:spPr>
          <a:xfrm>
            <a:off x="13037194" y="21341137"/>
            <a:ext cx="9916356" cy="2695758"/>
          </a:xfrm>
          <a:prstGeom prst="rect">
            <a:avLst/>
          </a:prstGeom>
        </p:spPr>
      </p:pic>
      <p:pic>
        <p:nvPicPr>
          <p:cNvPr id="33" name="图片 32"/>
          <p:cNvPicPr>
            <a:picLocks noChangeAspect="1"/>
          </p:cNvPicPr>
          <p:nvPr/>
        </p:nvPicPr>
        <p:blipFill>
          <a:blip r:embed="rId13"/>
          <a:stretch>
            <a:fillRect/>
          </a:stretch>
        </p:blipFill>
        <p:spPr>
          <a:xfrm>
            <a:off x="24353913" y="11322994"/>
            <a:ext cx="9850026" cy="7598292"/>
          </a:xfrm>
          <a:prstGeom prst="rect">
            <a:avLst/>
          </a:prstGeom>
        </p:spPr>
      </p:pic>
      <p:sp>
        <p:nvSpPr>
          <p:cNvPr id="34" name="文本框 33"/>
          <p:cNvSpPr txBox="1"/>
          <p:nvPr/>
        </p:nvSpPr>
        <p:spPr>
          <a:xfrm>
            <a:off x="24337807" y="31835029"/>
            <a:ext cx="10603947" cy="8648521"/>
          </a:xfrm>
          <a:prstGeom prst="rect">
            <a:avLst/>
          </a:prstGeom>
          <a:noFill/>
        </p:spPr>
        <p:txBody>
          <a:bodyPr wrap="square" rtlCol="0">
            <a:spAutoFit/>
          </a:bodyPr>
          <a:lstStyle/>
          <a:p>
            <a:pPr algn="ctr"/>
            <a:r>
              <a:rPr lang="en-US" altLang="zh-CN" sz="4400" b="1" i="1" u="sng" dirty="0" smtClean="0">
                <a:solidFill>
                  <a:schemeClr val="bg1"/>
                </a:solidFill>
                <a:latin typeface="Times New Roman" panose="02020603050405020304" pitchFamily="18" charset="0"/>
                <a:cs typeface="Times New Roman" panose="02020603050405020304" pitchFamily="18" charset="0"/>
              </a:rPr>
              <a:t> Conclusion</a:t>
            </a:r>
          </a:p>
          <a:p>
            <a:pPr algn="ctr"/>
            <a:endParaRPr lang="en-US" altLang="zh-CN" sz="4400" b="1" i="1" u="sng" dirty="0">
              <a:solidFill>
                <a:schemeClr val="bg1"/>
              </a:solidFill>
              <a:latin typeface="Times New Roman" panose="02020603050405020304" pitchFamily="18" charset="0"/>
              <a:cs typeface="Times New Roman" panose="02020603050405020304" pitchFamily="18" charset="0"/>
            </a:endParaRPr>
          </a:p>
          <a:p>
            <a:pPr algn="just"/>
            <a:r>
              <a:rPr lang="en-US" altLang="zh-CN" sz="3600" dirty="0" smtClean="0">
                <a:solidFill>
                  <a:schemeClr val="bg1"/>
                </a:solidFill>
                <a:latin typeface="Times New Roman" panose="02020603050405020304" pitchFamily="18" charset="0"/>
                <a:cs typeface="Times New Roman" panose="02020603050405020304" pitchFamily="18" charset="0"/>
              </a:rPr>
              <a:t>This paper proposes an improved railway intruding objects recognition algorithm based on YOLOv3 network, which has a large improvement in the average detection accuracy under the requirement of real-time detection, and how to improve the detection speed will be how to improve the detection speed will be the direction of subsequent research. At the same time, the lack of data related to railway intruding objects limits also hinders the development of railway intruding objects recognition, and accelerating the establishment of relevant data sets will also effectively improve the detection effect of object detection algorithm for railway intruding objects recognition.</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37" name="文本框 36"/>
          <p:cNvSpPr txBox="1"/>
          <p:nvPr/>
        </p:nvSpPr>
        <p:spPr>
          <a:xfrm>
            <a:off x="24179991" y="19417567"/>
            <a:ext cx="10544929" cy="11726287"/>
          </a:xfrm>
          <a:prstGeom prst="rect">
            <a:avLst/>
          </a:prstGeom>
          <a:noFill/>
        </p:spPr>
        <p:txBody>
          <a:bodyPr wrap="square" rtlCol="0">
            <a:spAutoFit/>
          </a:bodyPr>
          <a:lstStyle/>
          <a:p>
            <a:pPr algn="just"/>
            <a:r>
              <a:rPr lang="en-US" altLang="zh-CN" sz="3600" dirty="0" smtClean="0">
                <a:solidFill>
                  <a:schemeClr val="bg1"/>
                </a:solidFill>
                <a:latin typeface="Times New Roman" panose="02020603050405020304" pitchFamily="18" charset="0"/>
                <a:cs typeface="Times New Roman" panose="02020603050405020304" pitchFamily="18" charset="0"/>
              </a:rPr>
              <a:t>The comparison shows that the detection accuracy of the prototype YOLO v3-S network is improved compared to the YOLO v3 network for both large- and medium-scale targets, indicating that the SAC can improve the detection accuracy of the network for large- and medium-scale targets due to its ability to adaptively expand the convolutional field of perception. the YOLO v3-F network is compared to the </a:t>
            </a:r>
            <a:r>
              <a:rPr lang="en-US" altLang="zh-CN" sz="3600" dirty="0" err="1" smtClean="0">
                <a:solidFill>
                  <a:schemeClr val="bg1"/>
                </a:solidFill>
                <a:latin typeface="Times New Roman" panose="02020603050405020304" pitchFamily="18" charset="0"/>
                <a:cs typeface="Times New Roman" panose="02020603050405020304" pitchFamily="18" charset="0"/>
              </a:rPr>
              <a:t>The</a:t>
            </a:r>
            <a:r>
              <a:rPr lang="en-US" altLang="zh-CN" sz="3600" dirty="0" smtClean="0">
                <a:solidFill>
                  <a:schemeClr val="bg1"/>
                </a:solidFill>
                <a:latin typeface="Times New Roman" panose="02020603050405020304" pitchFamily="18" charset="0"/>
                <a:cs typeface="Times New Roman" panose="02020603050405020304" pitchFamily="18" charset="0"/>
              </a:rPr>
              <a:t> detection accuracy of all three scales of targets is improved compared with the prototype YOLO v3 network, and it is especially obvious for small-scale targets, with a 12% increase in AP value. It shows that the YOLO v3 network with the introduction of the FPN structure is more capable of utilizing the information of small targets in the network, which greatly improves the detection of small targets. And finally, the addition of two improved YOLO v3-C networks shows a greater improvement in the detection accuracy for large, medium and small scale targets compared to the prototype YOLO v3 network, which proves the effectiveness of the improved YOLO v3 foreign object detection network for high speed rail.</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38" name="文本框 37"/>
          <p:cNvSpPr txBox="1"/>
          <p:nvPr/>
        </p:nvSpPr>
        <p:spPr>
          <a:xfrm>
            <a:off x="24164954" y="7908090"/>
            <a:ext cx="10227944" cy="2862322"/>
          </a:xfrm>
          <a:prstGeom prst="rect">
            <a:avLst/>
          </a:prstGeom>
          <a:noFill/>
        </p:spPr>
        <p:txBody>
          <a:bodyPr wrap="square" rtlCol="0">
            <a:spAutoFit/>
          </a:bodyPr>
          <a:lstStyle/>
          <a:p>
            <a:pPr algn="just"/>
            <a:r>
              <a:rPr lang="en-US" altLang="zh-CN" sz="3600" dirty="0" smtClean="0">
                <a:solidFill>
                  <a:schemeClr val="bg1"/>
                </a:solidFill>
                <a:latin typeface="Times New Roman" panose="02020603050405020304" pitchFamily="18" charset="0"/>
                <a:cs typeface="Times New Roman" panose="02020603050405020304" pitchFamily="18" charset="0"/>
              </a:rPr>
              <a:t>To further demonstrate the role of the improved YOLO v3 network in improving the detection accuracy, the AP values of the large, medium and small scale targets were selected for comparative analysis, as shown in Fig. 3.</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39" name="文本框 38"/>
          <p:cNvSpPr txBox="1"/>
          <p:nvPr/>
        </p:nvSpPr>
        <p:spPr>
          <a:xfrm>
            <a:off x="12697895" y="24549704"/>
            <a:ext cx="10603947" cy="17820263"/>
          </a:xfrm>
          <a:prstGeom prst="rect">
            <a:avLst/>
          </a:prstGeom>
          <a:noFill/>
        </p:spPr>
        <p:txBody>
          <a:bodyPr wrap="square" rtlCol="0">
            <a:spAutoFit/>
          </a:bodyPr>
          <a:lstStyle/>
          <a:p>
            <a:pPr algn="just"/>
            <a:r>
              <a:rPr lang="en-US" altLang="zh-CN" sz="3600" dirty="0" smtClean="0">
                <a:solidFill>
                  <a:schemeClr val="bg1"/>
                </a:solidFill>
                <a:latin typeface="Times New Roman" panose="02020603050405020304" pitchFamily="18" charset="0"/>
                <a:cs typeface="Times New Roman" panose="02020603050405020304" pitchFamily="18" charset="0"/>
              </a:rPr>
              <a:t>As shown in Table II, the improved YOLO v3 network improves detection compared to the original YOLO v3 network. The improved </a:t>
            </a:r>
            <a:r>
              <a:rPr lang="en-US" altLang="zh-CN" sz="3600" dirty="0" err="1" smtClean="0">
                <a:solidFill>
                  <a:schemeClr val="bg1"/>
                </a:solidFill>
                <a:latin typeface="Times New Roman" panose="02020603050405020304" pitchFamily="18" charset="0"/>
                <a:cs typeface="Times New Roman" panose="02020603050405020304" pitchFamily="18" charset="0"/>
              </a:rPr>
              <a:t>mAP</a:t>
            </a:r>
            <a:r>
              <a:rPr lang="en-US" altLang="zh-CN" sz="3600" dirty="0" smtClean="0">
                <a:solidFill>
                  <a:schemeClr val="bg1"/>
                </a:solidFill>
                <a:latin typeface="Times New Roman" panose="02020603050405020304" pitchFamily="18" charset="0"/>
                <a:cs typeface="Times New Roman" panose="02020603050405020304" pitchFamily="18" charset="0"/>
              </a:rPr>
              <a:t> of the YOLO v3-S network compared to the unimproved YOLO v3 network indicates that by replacing the first four 3×3 convolutions in the original backbone network with switchable null convolutions can effectively improve the perceptual field at convolution, thus improving the detection accuracy. And the YOLO v3-F network has more </a:t>
            </a:r>
            <a:r>
              <a:rPr lang="en-US" altLang="zh-CN" sz="3600" dirty="0" err="1" smtClean="0">
                <a:solidFill>
                  <a:schemeClr val="bg1"/>
                </a:solidFill>
                <a:latin typeface="Times New Roman" panose="02020603050405020304" pitchFamily="18" charset="0"/>
                <a:cs typeface="Times New Roman" panose="02020603050405020304" pitchFamily="18" charset="0"/>
              </a:rPr>
              <a:t>mAP</a:t>
            </a:r>
            <a:r>
              <a:rPr lang="en-US" altLang="zh-CN" sz="3600" dirty="0" smtClean="0">
                <a:solidFill>
                  <a:schemeClr val="bg1"/>
                </a:solidFill>
                <a:latin typeface="Times New Roman" panose="02020603050405020304" pitchFamily="18" charset="0"/>
                <a:cs typeface="Times New Roman" panose="02020603050405020304" pitchFamily="18" charset="0"/>
              </a:rPr>
              <a:t> improvement compared to the original YOLO v3-F network, indicating that the improved FPN structure obtains more information about small targets due to the fusion of feature layers generated from the shallow network, and by using this information, the network's detection accuracy of small targets is improved. Finally, the average detection accuracy of the YOLO v3-C network with the addition of the two improvements reaches 79.2%, which is an increase of 4.4% compared to the </a:t>
            </a:r>
            <a:r>
              <a:rPr lang="en-US" altLang="zh-CN" sz="3600" dirty="0" err="1" smtClean="0">
                <a:solidFill>
                  <a:schemeClr val="bg1"/>
                </a:solidFill>
                <a:latin typeface="Times New Roman" panose="02020603050405020304" pitchFamily="18" charset="0"/>
                <a:cs typeface="Times New Roman" panose="02020603050405020304" pitchFamily="18" charset="0"/>
              </a:rPr>
              <a:t>mAP</a:t>
            </a:r>
            <a:r>
              <a:rPr lang="en-US" altLang="zh-CN" sz="3600" dirty="0" smtClean="0">
                <a:solidFill>
                  <a:schemeClr val="bg1"/>
                </a:solidFill>
                <a:latin typeface="Times New Roman" panose="02020603050405020304" pitchFamily="18" charset="0"/>
                <a:cs typeface="Times New Roman" panose="02020603050405020304" pitchFamily="18" charset="0"/>
              </a:rPr>
              <a:t> of the original YOLO v3 network. At the same time, it can be seen that the FPS of all three improved networks decreases compared to the original YOLO v3 network, by 5.4 FPS, 7.1 FPS, and 8.9 FPS, respectively, due to the additional parameters added to the original network by the improved YOLO v3 network, which leads to a decrease in detection speed, but the YOLO v3 network with the highest accuracy still has a detection speed of 30.7 FPS. However, the YOLO v3 network that achieves the highest accuracy still has a detection speed of 30.7 FPS. According to 12.5 FPS as the minimum standard to achieve the target detection real-time, the improved YOLO v3 network in this paper can meet the real-time requirement.</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1158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积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31</TotalTime>
  <Words>1017</Words>
  <Application>Microsoft Office PowerPoint</Application>
  <PresentationFormat>自定义</PresentationFormat>
  <Paragraphs>40</Paragraphs>
  <Slides>1</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8" baseType="lpstr">
      <vt:lpstr>华文仿宋</vt:lpstr>
      <vt:lpstr>Times New Roman</vt:lpstr>
      <vt:lpstr>Tw Cen MT</vt:lpstr>
      <vt:lpstr>Tw Cen MT Condensed</vt:lpstr>
      <vt:lpstr>Wingdings 3</vt:lpstr>
      <vt:lpstr>积分</vt:lpstr>
      <vt:lpstr>Equation</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dc:creator>
  <cp:lastModifiedBy>Q</cp:lastModifiedBy>
  <cp:revision>4</cp:revision>
  <dcterms:created xsi:type="dcterms:W3CDTF">2022-06-30T07:13:08Z</dcterms:created>
  <dcterms:modified xsi:type="dcterms:W3CDTF">2022-06-30T09:16:55Z</dcterms:modified>
</cp:coreProperties>
</file>